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89" autoAdjust="0"/>
  </p:normalViewPr>
  <p:slideViewPr>
    <p:cSldViewPr>
      <p:cViewPr>
        <p:scale>
          <a:sx n="92" d="100"/>
          <a:sy n="92" d="100"/>
        </p:scale>
        <p:origin x="-45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197263536502382E-2"/>
          <c:y val="3.8007601918089044E-2"/>
          <c:w val="0.74503973461650652"/>
          <c:h val="0.87086195799656352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От граждани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 година</c:v>
                </c:pt>
                <c:pt idx="1">
                  <c:v>2010                               година</c:v>
                </c:pt>
                <c:pt idx="2">
                  <c:v>2011                              година</c:v>
                </c:pt>
                <c:pt idx="3">
                  <c:v>2012                               година</c:v>
                </c:pt>
                <c:pt idx="4">
                  <c:v>2013                             година</c:v>
                </c:pt>
                <c:pt idx="5">
                  <c:v>2014                                година</c:v>
                </c:pt>
                <c:pt idx="6">
                  <c:v>2015                                     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27</c:v>
                </c:pt>
                <c:pt idx="1">
                  <c:v>26</c:v>
                </c:pt>
                <c:pt idx="2">
                  <c:v>31</c:v>
                </c:pt>
                <c:pt idx="3">
                  <c:v>50</c:v>
                </c:pt>
                <c:pt idx="4">
                  <c:v>37</c:v>
                </c:pt>
                <c:pt idx="5">
                  <c:v>49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От журналисти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 година</c:v>
                </c:pt>
                <c:pt idx="1">
                  <c:v>2010                               година</c:v>
                </c:pt>
                <c:pt idx="2">
                  <c:v>2011                              година</c:v>
                </c:pt>
                <c:pt idx="3">
                  <c:v>2012                               година</c:v>
                </c:pt>
                <c:pt idx="4">
                  <c:v>2013                             година</c:v>
                </c:pt>
                <c:pt idx="5">
                  <c:v>2014                                година</c:v>
                </c:pt>
                <c:pt idx="6">
                  <c:v>2015                                     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12</c:v>
                </c:pt>
                <c:pt idx="4">
                  <c:v>13</c:v>
                </c:pt>
                <c:pt idx="5">
                  <c:v>11</c:v>
                </c:pt>
                <c:pt idx="6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От фирми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 година</c:v>
                </c:pt>
                <c:pt idx="1">
                  <c:v>2010                               година</c:v>
                </c:pt>
                <c:pt idx="2">
                  <c:v>2011                              година</c:v>
                </c:pt>
                <c:pt idx="3">
                  <c:v>2012                               година</c:v>
                </c:pt>
                <c:pt idx="4">
                  <c:v>2013                             година</c:v>
                </c:pt>
                <c:pt idx="5">
                  <c:v>2014                                година</c:v>
                </c:pt>
                <c:pt idx="6">
                  <c:v>2015                                      година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11</c:v>
                </c:pt>
                <c:pt idx="4">
                  <c:v>7</c:v>
                </c:pt>
                <c:pt idx="5">
                  <c:v>6</c:v>
                </c:pt>
                <c:pt idx="6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От неправителствени организациии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 година</c:v>
                </c:pt>
                <c:pt idx="1">
                  <c:v>2010                               година</c:v>
                </c:pt>
                <c:pt idx="2">
                  <c:v>2011                              година</c:v>
                </c:pt>
                <c:pt idx="3">
                  <c:v>2012                               година</c:v>
                </c:pt>
                <c:pt idx="4">
                  <c:v>2013                             година</c:v>
                </c:pt>
                <c:pt idx="5">
                  <c:v>2014                                година</c:v>
                </c:pt>
                <c:pt idx="6">
                  <c:v>2015                                      година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4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22</c:v>
                </c:pt>
                <c:pt idx="5">
                  <c:v>14</c:v>
                </c:pt>
                <c:pt idx="6">
                  <c:v>14</c:v>
                </c:pt>
              </c:numCache>
            </c:numRef>
          </c:val>
        </c:ser>
        <c:dLbls>
          <c:showVal val="1"/>
        </c:dLbls>
        <c:shape val="cylinder"/>
        <c:axId val="83167104"/>
        <c:axId val="83168640"/>
        <c:axId val="0"/>
      </c:bar3DChart>
      <c:catAx>
        <c:axId val="83167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3168640"/>
        <c:crosses val="autoZero"/>
        <c:auto val="1"/>
        <c:lblAlgn val="ctr"/>
        <c:lblOffset val="100"/>
      </c:catAx>
      <c:valAx>
        <c:axId val="83168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16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87574122679117"/>
          <c:y val="5.3782366316295564E-2"/>
          <c:w val="0.19486499951394964"/>
          <c:h val="0.6202498783131902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5.197263536502382E-2"/>
          <c:y val="3.8007601918089044E-2"/>
          <c:w val="0.61287948381452351"/>
          <c:h val="0.87086195799656352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Писмени заявления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година</c:v>
                </c:pt>
                <c:pt idx="1">
                  <c:v>2010                           година</c:v>
                </c:pt>
                <c:pt idx="2">
                  <c:v>2011                            година</c:v>
                </c:pt>
                <c:pt idx="3">
                  <c:v>2012                             година</c:v>
                </c:pt>
                <c:pt idx="4">
                  <c:v>2013                               година</c:v>
                </c:pt>
                <c:pt idx="5">
                  <c:v>2014                              година</c:v>
                </c:pt>
                <c:pt idx="6">
                  <c:v>2015                             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33</c:v>
                </c:pt>
                <c:pt idx="1">
                  <c:v>40</c:v>
                </c:pt>
                <c:pt idx="2">
                  <c:v>46</c:v>
                </c:pt>
                <c:pt idx="3">
                  <c:v>79</c:v>
                </c:pt>
                <c:pt idx="4">
                  <c:v>69</c:v>
                </c:pt>
                <c:pt idx="5">
                  <c:v>62</c:v>
                </c:pt>
                <c:pt idx="6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Устни заявления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2009                           година</c:v>
                </c:pt>
                <c:pt idx="1">
                  <c:v>2010                           година</c:v>
                </c:pt>
                <c:pt idx="2">
                  <c:v>2011                            година</c:v>
                </c:pt>
                <c:pt idx="3">
                  <c:v>2012                             година</c:v>
                </c:pt>
                <c:pt idx="4">
                  <c:v>2013                               година</c:v>
                </c:pt>
                <c:pt idx="5">
                  <c:v>2014                              година</c:v>
                </c:pt>
                <c:pt idx="6">
                  <c:v>2015                             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Заявления по електронен път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година</c:v>
                </c:pt>
                <c:pt idx="1">
                  <c:v>2010                           година</c:v>
                </c:pt>
                <c:pt idx="2">
                  <c:v>2011                            година</c:v>
                </c:pt>
                <c:pt idx="3">
                  <c:v>2012                             година</c:v>
                </c:pt>
                <c:pt idx="4">
                  <c:v>2013                               година</c:v>
                </c:pt>
                <c:pt idx="5">
                  <c:v>2014                              година</c:v>
                </c:pt>
                <c:pt idx="6">
                  <c:v>2015                              година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  <c:pt idx="5">
                  <c:v>18</c:v>
                </c:pt>
                <c:pt idx="6">
                  <c:v>29</c:v>
                </c:pt>
              </c:numCache>
            </c:numRef>
          </c:val>
        </c:ser>
        <c:shape val="cylinder"/>
        <c:axId val="85069824"/>
        <c:axId val="85071360"/>
        <c:axId val="0"/>
      </c:bar3DChart>
      <c:catAx>
        <c:axId val="85069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5071360"/>
        <c:crosses val="autoZero"/>
        <c:auto val="1"/>
        <c:lblAlgn val="ctr"/>
        <c:lblOffset val="100"/>
      </c:catAx>
      <c:valAx>
        <c:axId val="85071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06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31027024399714"/>
          <c:y val="8.6451214912715735E-2"/>
          <c:w val="0.1944304704967435"/>
          <c:h val="0.5100158794934913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6.39672645086031E-2"/>
          <c:y val="3.0831228624714799E-2"/>
          <c:w val="0.7683880139982503"/>
          <c:h val="0.80924833013438269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Официална информация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      година</c:v>
                </c:pt>
                <c:pt idx="1">
                  <c:v>2010                                година</c:v>
                </c:pt>
                <c:pt idx="2">
                  <c:v>2011                       година</c:v>
                </c:pt>
                <c:pt idx="3">
                  <c:v>2012                           година</c:v>
                </c:pt>
                <c:pt idx="4">
                  <c:v>2013                          година</c:v>
                </c:pt>
                <c:pt idx="5">
                  <c:v>2014                           година</c:v>
                </c:pt>
                <c:pt idx="6">
                  <c:v>2015                           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20</c:v>
                </c:pt>
                <c:pt idx="4">
                  <c:v>1</c:v>
                </c:pt>
                <c:pt idx="5">
                  <c:v>3</c:v>
                </c:pt>
                <c:pt idx="6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Служебна информация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                                година</c:v>
                </c:pt>
                <c:pt idx="1">
                  <c:v>2010                                година</c:v>
                </c:pt>
                <c:pt idx="2">
                  <c:v>2011                       година</c:v>
                </c:pt>
                <c:pt idx="3">
                  <c:v>2012                           година</c:v>
                </c:pt>
                <c:pt idx="4">
                  <c:v>2013                          година</c:v>
                </c:pt>
                <c:pt idx="5">
                  <c:v>2014                           година</c:v>
                </c:pt>
                <c:pt idx="6">
                  <c:v>2015                           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33</c:v>
                </c:pt>
                <c:pt idx="1">
                  <c:v>42</c:v>
                </c:pt>
                <c:pt idx="2">
                  <c:v>53</c:v>
                </c:pt>
                <c:pt idx="3">
                  <c:v>68</c:v>
                </c:pt>
                <c:pt idx="4">
                  <c:v>79</c:v>
                </c:pt>
                <c:pt idx="5">
                  <c:v>77</c:v>
                </c:pt>
                <c:pt idx="6">
                  <c:v>67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Category 4</c:v>
                </c:pt>
              </c:strCache>
            </c:strRef>
          </c:tx>
          <c:cat>
            <c:strRef>
              <c:f>Sheet1!$B$1:$H$1</c:f>
              <c:strCache>
                <c:ptCount val="7"/>
                <c:pt idx="0">
                  <c:v>2009                                 година</c:v>
                </c:pt>
                <c:pt idx="1">
                  <c:v>2010                                година</c:v>
                </c:pt>
                <c:pt idx="2">
                  <c:v>2011                       година</c:v>
                </c:pt>
                <c:pt idx="3">
                  <c:v>2012                           година</c:v>
                </c:pt>
                <c:pt idx="4">
                  <c:v>2013                          година</c:v>
                </c:pt>
                <c:pt idx="5">
                  <c:v>2014                           година</c:v>
                </c:pt>
                <c:pt idx="6">
                  <c:v>2015                            година</c:v>
                </c:pt>
              </c:strCache>
            </c:strRef>
          </c:cat>
          <c:val>
            <c:numRef>
              <c:f>Sheet1!$B$5:$H$5</c:f>
            </c:numRef>
          </c:val>
        </c:ser>
        <c:dLbls>
          <c:showVal val="1"/>
        </c:dLbls>
        <c:shape val="cylinder"/>
        <c:axId val="85127168"/>
        <c:axId val="85128704"/>
        <c:axId val="0"/>
      </c:bar3DChart>
      <c:catAx>
        <c:axId val="85127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5128704"/>
        <c:crosses val="autoZero"/>
        <c:auto val="1"/>
        <c:lblAlgn val="ctr"/>
        <c:lblOffset val="100"/>
      </c:catAx>
      <c:valAx>
        <c:axId val="85128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127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57718479634457"/>
          <c:y val="0.13263696587886376"/>
          <c:w val="0.16016355594439585"/>
          <c:h val="0.431674319918214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6.39672645086031E-2"/>
          <c:y val="4.4861391929187248E-2"/>
          <c:w val="0.65537535238650746"/>
          <c:h val="0.8160530698107784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Предоставяне на достъп до обществена информация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17</c:v>
                </c:pt>
                <c:pt idx="1">
                  <c:v>24</c:v>
                </c:pt>
                <c:pt idx="2">
                  <c:v>33</c:v>
                </c:pt>
                <c:pt idx="3">
                  <c:v>54</c:v>
                </c:pt>
                <c:pt idx="4">
                  <c:v>49</c:v>
                </c:pt>
                <c:pt idx="5">
                  <c:v>52</c:v>
                </c:pt>
                <c:pt idx="6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Препращане по компетентност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9</c:v>
                </c:pt>
                <c:pt idx="1">
                  <c:v>12</c:v>
                </c:pt>
                <c:pt idx="2">
                  <c:v>18</c:v>
                </c:pt>
                <c:pt idx="3">
                  <c:v>29</c:v>
                </c:pt>
                <c:pt idx="4">
                  <c:v>20</c:v>
                </c:pt>
                <c:pt idx="5">
                  <c:v>18</c:v>
                </c:pt>
                <c:pt idx="6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Частичен достъп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1.3888888888888892E-2"/>
                  <c:y val="5.612065321788976E-3"/>
                </c:manualLayout>
              </c:layout>
              <c:showVal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Отказ за предоставяне на достъп до обществена информация</c:v>
                </c:pt>
              </c:strCache>
            </c:strRef>
          </c:tx>
          <c:dLbls>
            <c:dLbl>
              <c:idx val="1"/>
              <c:layout>
                <c:manualLayout>
                  <c:x val="1.2345557499756977E-2"/>
                  <c:y val="8.4180979826834652E-3"/>
                </c:manualLayout>
              </c:layout>
              <c:showVal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2.0061728395061731E-2"/>
                  <c:y val="-2.5254293948050371E-2"/>
                </c:manualLayout>
              </c:layout>
              <c:showVal val="1"/>
            </c:dLbl>
            <c:dLbl>
              <c:idx val="5"/>
              <c:layout>
                <c:manualLayout>
                  <c:x val="-2.1604938271604947E-2"/>
                  <c:y val="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Уведомление на заявителя за липса на исканата информация</c:v>
                </c:pt>
              </c:strCache>
            </c:strRef>
          </c:tx>
          <c:dLbls>
            <c:dLbl>
              <c:idx val="2"/>
              <c:layout>
                <c:manualLayout>
                  <c:x val="-7.7160493827160516E-3"/>
                  <c:y val="-2.8060326608944881E-2"/>
                </c:manualLayout>
              </c:layout>
              <c:showVal val="1"/>
            </c:dLbl>
            <c:dLbl>
              <c:idx val="3"/>
              <c:layout>
                <c:manualLayout>
                  <c:x val="2.3148148148148199E-2"/>
                  <c:y val="-3.08663592698393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shape val="cylinder"/>
        <c:axId val="92077440"/>
        <c:axId val="99775616"/>
        <c:axId val="0"/>
      </c:bar3DChart>
      <c:catAx>
        <c:axId val="92077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9775616"/>
        <c:crosses val="autoZero"/>
        <c:auto val="1"/>
        <c:lblAlgn val="ctr"/>
        <c:lblOffset val="100"/>
      </c:catAx>
      <c:valAx>
        <c:axId val="99775616"/>
        <c:scaling>
          <c:orientation val="minMax"/>
        </c:scaling>
        <c:axPos val="l"/>
        <c:majorGridlines/>
        <c:numFmt formatCode="General" sourceLinked="1"/>
        <c:tickLblPos val="nextTo"/>
        <c:crossAx val="9207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59259259259278"/>
          <c:y val="3.8320021617498867E-2"/>
          <c:w val="0.27314814814814814"/>
          <c:h val="0.8616270172778700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6.39672645086031E-2"/>
          <c:y val="4.4861391929187248E-2"/>
          <c:w val="0.65457288325070473"/>
          <c:h val="0.8160530698107784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чл. 37, ал. 1 от ЗДОИ - достъпът засяга интересите на трето лице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Информацията се съдържа в Регистъра за обществени поръчки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Служебна информация свързана с оперативната подготовка на актовете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Други - информацията не е обществена по смисъла на чл. 2 от ЗДОИ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6">
                  <c:v>5</c:v>
                </c:pt>
              </c:numCache>
            </c:numRef>
          </c:val>
        </c:ser>
        <c:dLbls>
          <c:showVal val="1"/>
        </c:dLbls>
        <c:shape val="cylinder"/>
        <c:axId val="99870976"/>
        <c:axId val="100077568"/>
        <c:axId val="0"/>
      </c:bar3DChart>
      <c:catAx>
        <c:axId val="99870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0077568"/>
        <c:crosses val="autoZero"/>
        <c:auto val="1"/>
        <c:lblAlgn val="ctr"/>
        <c:lblOffset val="100"/>
      </c:catAx>
      <c:valAx>
        <c:axId val="100077568"/>
        <c:scaling>
          <c:orientation val="minMax"/>
        </c:scaling>
        <c:axPos val="l"/>
        <c:majorGridlines/>
        <c:numFmt formatCode="General" sourceLinked="1"/>
        <c:tickLblPos val="nextTo"/>
        <c:crossAx val="9987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23150578399921"/>
          <c:y val="0.11693754456233957"/>
          <c:w val="0.24750923495674151"/>
          <c:h val="0.7633186572669729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6.39672645086031E-2"/>
          <c:y val="4.4861391929187248E-2"/>
          <c:w val="0.67224263633712489"/>
          <c:h val="0.8160530698107784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Веднага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2">
                  <c:v>18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 14-дневен срок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29</c:v>
                </c:pt>
                <c:pt idx="1">
                  <c:v>41</c:v>
                </c:pt>
                <c:pt idx="2">
                  <c:v>37</c:v>
                </c:pt>
                <c:pt idx="3">
                  <c:v>81</c:v>
                </c:pt>
                <c:pt idx="4">
                  <c:v>73</c:v>
                </c:pt>
                <c:pt idx="5">
                  <c:v>73</c:v>
                </c:pt>
                <c:pt idx="6">
                  <c:v>76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 законоустановения срок след удължаването му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8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След срока</c:v>
                </c:pt>
              </c:strCache>
            </c:strRef>
          </c:tx>
          <c:dLbls>
            <c:dLbl>
              <c:idx val="6"/>
              <c:layout>
                <c:manualLayout>
                  <c:x val="2.9320987654320989E-2"/>
                  <c:y val="-8.418097982683465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6">
                  <c:v>1</c:v>
                </c:pt>
              </c:numCache>
            </c:numRef>
          </c:val>
        </c:ser>
        <c:dLbls>
          <c:showVal val="1"/>
        </c:dLbls>
        <c:shape val="cylinder"/>
        <c:axId val="99946880"/>
        <c:axId val="99948416"/>
        <c:axId val="0"/>
      </c:bar3DChart>
      <c:catAx>
        <c:axId val="99946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9948416"/>
        <c:crosses val="autoZero"/>
        <c:auto val="1"/>
        <c:lblAlgn val="ctr"/>
        <c:lblOffset val="100"/>
      </c:catAx>
      <c:valAx>
        <c:axId val="99948416"/>
        <c:scaling>
          <c:orientation val="minMax"/>
        </c:scaling>
        <c:axPos val="l"/>
        <c:majorGridlines/>
        <c:numFmt formatCode="General" sourceLinked="1"/>
        <c:tickLblPos val="nextTo"/>
        <c:crossAx val="9994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18520948770307"/>
          <c:y val="5.4750116163123724E-2"/>
          <c:w val="0.23755553125303783"/>
          <c:h val="0.66882296651563444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6.39672645086031E-2"/>
          <c:y val="4.4861391929187248E-2"/>
          <c:w val="0.65523014484300579"/>
          <c:h val="0.8160530698107784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Други теми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1">
                  <c:v>7</c:v>
                </c:pt>
                <c:pt idx="2">
                  <c:v>24</c:v>
                </c:pt>
                <c:pt idx="3">
                  <c:v>23</c:v>
                </c:pt>
                <c:pt idx="5">
                  <c:v>7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Проекти на нормативни актове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Предотвратяване или разкриване на корупция или нередности</c:v>
                </c:pt>
              </c:strCache>
            </c:strRef>
          </c:tx>
          <c:dLbls>
            <c:dLbl>
              <c:idx val="5"/>
              <c:layout>
                <c:manualLayout>
                  <c:x val="2.777777777777779E-2"/>
                  <c:y val="-5.61206532178897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7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Контролна дейност на администрацията</c:v>
                </c:pt>
              </c:strCache>
            </c:strRef>
          </c:tx>
          <c:dLbls>
            <c:dLbl>
              <c:idx val="2"/>
              <c:layout>
                <c:manualLayout>
                  <c:x val="2.777777777777779E-2"/>
                  <c:y val="-5.61206532178897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16</c:v>
                </c:pt>
                <c:pt idx="5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Изразходване на публични средства</c:v>
                </c:pt>
              </c:strCache>
            </c:strRef>
          </c:tx>
          <c:dLbls>
            <c:dLbl>
              <c:idx val="1"/>
              <c:layout>
                <c:manualLayout>
                  <c:x val="-1.543209876543212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9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Процес на вземане на решения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  <c:pt idx="1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Отчетност на институцията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27</c:v>
                </c:pt>
                <c:pt idx="5">
                  <c:v>15</c:v>
                </c:pt>
                <c:pt idx="6">
                  <c:v>23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Упражняване на права и законни интереси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2009 година</c:v>
                </c:pt>
                <c:pt idx="1">
                  <c:v>2010 година</c:v>
                </c:pt>
                <c:pt idx="2">
                  <c:v>2011 година</c:v>
                </c:pt>
                <c:pt idx="3">
                  <c:v>2012 година</c:v>
                </c:pt>
                <c:pt idx="4">
                  <c:v>2013 година</c:v>
                </c:pt>
                <c:pt idx="5">
                  <c:v>2014 година</c:v>
                </c:pt>
                <c:pt idx="6">
                  <c:v>2015 година</c:v>
                </c:pt>
              </c:strCache>
            </c:strRef>
          </c:cat>
          <c:val>
            <c:numRef>
              <c:f>Sheet1!$B$9:$H$9</c:f>
              <c:numCache>
                <c:formatCode>General</c:formatCode>
                <c:ptCount val="7"/>
                <c:pt idx="0">
                  <c:v>16</c:v>
                </c:pt>
                <c:pt idx="1">
                  <c:v>22</c:v>
                </c:pt>
                <c:pt idx="2">
                  <c:v>45</c:v>
                </c:pt>
                <c:pt idx="3">
                  <c:v>45</c:v>
                </c:pt>
                <c:pt idx="4">
                  <c:v>17</c:v>
                </c:pt>
                <c:pt idx="5">
                  <c:v>30</c:v>
                </c:pt>
                <c:pt idx="6">
                  <c:v>23</c:v>
                </c:pt>
              </c:numCache>
            </c:numRef>
          </c:val>
        </c:ser>
        <c:dLbls>
          <c:showVal val="1"/>
        </c:dLbls>
        <c:shape val="cylinder"/>
        <c:axId val="100006144"/>
        <c:axId val="100020224"/>
        <c:axId val="0"/>
      </c:bar3DChart>
      <c:catAx>
        <c:axId val="100006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020224"/>
        <c:crosses val="autoZero"/>
        <c:auto val="1"/>
        <c:lblAlgn val="ctr"/>
        <c:lblOffset val="100"/>
      </c:catAx>
      <c:valAx>
        <c:axId val="100020224"/>
        <c:scaling>
          <c:orientation val="minMax"/>
        </c:scaling>
        <c:axPos val="l"/>
        <c:majorGridlines/>
        <c:numFmt formatCode="General" sourceLinked="1"/>
        <c:tickLblPos val="nextTo"/>
        <c:crossAx val="10000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691345873432489"/>
          <c:y val="6.0586001255423473E-3"/>
          <c:w val="0.26382728200641586"/>
          <c:h val="0.9065076316355215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C041C-6A5F-49FD-AF05-08206AB8665E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E67B2-982B-4D13-9CBC-D505B0DD6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93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E67B2-982B-4D13-9CBC-D505B0DD60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FD31-7398-4FD7-B7C0-5542C8EE10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D65AA-8933-4FBB-8C01-8229CB266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990656" cy="2522711"/>
          </a:xfrm>
        </p:spPr>
        <p:txBody>
          <a:bodyPr>
            <a:normAutofit/>
          </a:bodyPr>
          <a:lstStyle/>
          <a:p>
            <a:r>
              <a:rPr lang="bg-BG" sz="3600" dirty="0" smtClean="0"/>
              <a:t>ОТЧЕТ ЗА РАБОТАТА ПО ЗАКОНА ЗА ДОСТЪП ДО ОБЩЕСТВЕНА ИНФОРМАЦИЯ                                                       ЗА ПЕРИОДА 2009-2015 ГОДИНА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517232"/>
            <a:ext cx="6984776" cy="9361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bg-BG" dirty="0" smtClean="0"/>
              <a:t>Министерство на образованието и науката                            Дирекция “Канцелария и административно обслужване”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1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През 2015 г. за едно от заявленията е удължен срокът за разглеждане и произнасяне с оглед защитата на третото лице, за което се отнася исканата информация.</a:t>
            </a:r>
          </a:p>
          <a:p>
            <a:pPr algn="just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Темите, по които са постъпили заявления за достъп до обществена информация, са във връзка с упражняване на права или законни интереси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 отчетност на институцията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контролна дейност на администрацията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 изразходване на публични средства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Три от заявленията са оставени без разглеждане поради липса на необходимите по чл. 25 от ЗДОИ задължителни реквизити.</a:t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През 2014 г. в Министерството на образованието и науката има 15 случая, в които заявителят не се е явил за получаване на исканата информация. </a:t>
            </a:r>
          </a:p>
          <a:p>
            <a:pPr algn="just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В Министерството на образованието и науката няма нито един случаи, в който да не е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отговорено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на заявителя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т.нар. мълчалив отказ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БРОЙ ЗАЯВЛЕНИЯ ОТ СУБЕКТИ НА ПРАВОТО НА ДОСТЪП                                            ДО ОБЩЕСТВЕНА ИНФОРМАЦИЯ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ПОСТЪПИЛИ ЗАЯВЛЕНИЯ ЗА ДОСТЪП ДО                                          ОБЩЕСТВЕНА ИНФОРМАЦИЯ ПО НАЧИНА НА                                             ПОДАВАНЕ НА ЗАЯВЛЕНИЕТО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БРОЙ ЗАЯВЛЕНИЯ ЗА ДОСТЪП ДО ОБЩЕСТВЕНА ИНФОРМАЦИЯ                             ПО ВИД НА ИНФОРМАЦИЯТА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БРОЙ РЕШЕНИЯ ПО ЗАЯВЛЕНИЯ ЗА ДОСТЪП ДО ОБЩЕСТВЕНА ИНФОРМАЦИЯ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ОСНОВАНИЯ ЗА ОТКАЗ ОТ ПРЕДОСТАВЯНЕ НА                                                    ДОСТЪП ДО ОБЩЕСТВЕНА ИНФОРМАЦИЯ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СРОК НА ИЗДАВАНЕ НА РЕШЕНИЕ ЗА ДОСТЪП ДО                                  ОБЩЕСТВЕНА ИНФОРМАЦИЯ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ТЕМИ ПО КОИТО Е ИСКАНА ОБЩЕСТВЕНА ИНФОРМАЦИЯ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76470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bg-BG" sz="2000" dirty="0" smtClean="0"/>
              <a:t>ГОДИШЕН ОТЧЕТ ПО ЗАКОНА ЗА ДОСТЪП ДО ОБЩЕСТВЕНА ИНФОРМАЦИЯ ЗА 2015 ГОДИНА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9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През 2015 година в Министерството на образованието и науката са регистрирани 79 броя заявления за достъп до обществена информация.  Най-често информация по реда на Закона за достъп до обществена информация търсят граждани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журналисти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 неправителствени организации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 Запазва се тенденцията от предходните години заявителите по Закона за достъп до обществена информация да подават писмени заявления, като се наблюдава увеличение на заявленията постъпили по електронен път. </a:t>
            </a:r>
          </a:p>
          <a:p>
            <a:pPr algn="just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Исканата от заявителите информация касае дейността на министерството и през 2015 г. остава висок броя на заявленията за достъп до “служебна информация”.  </a:t>
            </a:r>
          </a:p>
          <a:p>
            <a:pPr algn="just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	Относно обема на предоставяне на информацията в 53 от случаите е предоставен пълен достъп, а в 5 е отказан достъпът до исканата информация, тъй като същата не е обществена по смисъла на чл. 2 от ЗДОИ.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121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ОТЧЕТ ЗА РАБОТАТА ПО ЗАКОНА ЗА ДОСТЪП ДО ОБЩЕСТВЕНА ИНФОРМАЦИЯ                                                       ЗА ПЕРИОДА 2009-2015 ГОДИНА</vt:lpstr>
      <vt:lpstr>БРОЙ ЗАЯВЛЕНИЯ ОТ СУБЕКТИ НА ПРАВОТО НА ДОСТЪП                                            ДО ОБЩЕСТВЕНА ИНФОРМАЦИЯ</vt:lpstr>
      <vt:lpstr>ПОСТЪПИЛИ ЗАЯВЛЕНИЯ ЗА ДОСТЪП ДО                                          ОБЩЕСТВЕНА ИНФОРМАЦИЯ ПО НАЧИНА НА                                             ПОДАВАНЕ НА ЗАЯВЛЕНИЕТО</vt:lpstr>
      <vt:lpstr>БРОЙ ЗАЯВЛЕНИЯ ЗА ДОСТЪП ДО ОБЩЕСТВЕНА ИНФОРМАЦИЯ                             ПО ВИД НА ИНФОРМАЦИЯТА</vt:lpstr>
      <vt:lpstr>БРОЙ РЕШЕНИЯ ПО ЗАЯВЛЕНИЯ ЗА ДОСТЪП ДО ОБЩЕСТВЕНА ИНФОРМАЦИЯ</vt:lpstr>
      <vt:lpstr>ОСНОВАНИЯ ЗА ОТКАЗ ОТ ПРЕДОСТАВЯНЕ НА                                                    ДОСТЪП ДО ОБЩЕСТВЕНА ИНФОРМАЦИЯ</vt:lpstr>
      <vt:lpstr>СРОК НА ИЗДАВАНЕ НА РЕШЕНИЕ ЗА ДОСТЪП ДО                                  ОБЩЕСТВЕНА ИНФОРМАЦИЯ</vt:lpstr>
      <vt:lpstr>ТЕМИ ПО КОИТО Е ИСКАНА ОБЩЕСТВЕНА ИНФОРМАЦИЯ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s.goranova</dc:creator>
  <cp:lastModifiedBy>s.goranova</cp:lastModifiedBy>
  <cp:revision>86</cp:revision>
  <dcterms:created xsi:type="dcterms:W3CDTF">2015-03-06T08:35:54Z</dcterms:created>
  <dcterms:modified xsi:type="dcterms:W3CDTF">2016-03-07T13:54:11Z</dcterms:modified>
</cp:coreProperties>
</file>