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88" r:id="rId2"/>
    <p:sldId id="305" r:id="rId3"/>
    <p:sldId id="306" r:id="rId4"/>
    <p:sldId id="300" r:id="rId5"/>
    <p:sldId id="301" r:id="rId6"/>
    <p:sldId id="304" r:id="rId7"/>
    <p:sldId id="308" r:id="rId8"/>
    <p:sldId id="307" r:id="rId9"/>
    <p:sldId id="285" r:id="rId10"/>
  </p:sldIdLst>
  <p:sldSz cx="9144000" cy="6858000" type="screen4x3"/>
  <p:notesSz cx="6724650" cy="97742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383" autoAdjust="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.pn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1-D58C-49C5-9586-097B6D9FB5E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58C-49C5-9586-097B6D9FB5EF}"/>
              </c:ext>
            </c:extLst>
          </c:dPt>
          <c:dLbls>
            <c:dLbl>
              <c:idx val="1"/>
              <c:layout>
                <c:manualLayout>
                  <c:x val="3.1421838177533388E-3"/>
                  <c:y val="2.20953609932125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8C-49C5-9586-097B6D9FB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Българска история</c:v>
                </c:pt>
                <c:pt idx="1">
                  <c:v>Световна история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46.92</c:v>
                </c:pt>
                <c:pt idx="1">
                  <c:v>53.08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8C-49C5-9586-097B6D9FB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1834752"/>
        <c:axId val="21840640"/>
      </c:barChart>
      <c:catAx>
        <c:axId val="2183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bg-BG"/>
          </a:p>
        </c:txPr>
        <c:crossAx val="21840640"/>
        <c:crosses val="autoZero"/>
        <c:auto val="1"/>
        <c:lblAlgn val="ctr"/>
        <c:lblOffset val="100"/>
        <c:noMultiLvlLbl val="0"/>
      </c:catAx>
      <c:valAx>
        <c:axId val="21840640"/>
        <c:scaling>
          <c:orientation val="minMax"/>
          <c:max val="6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34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1-6EF3-49EF-9FE4-A949CCEEA58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EF3-49EF-9FE4-A949CCEEA58F}"/>
              </c:ext>
            </c:extLst>
          </c:dPt>
          <c:dLbls>
            <c:dLbl>
              <c:idx val="1"/>
              <c:layout>
                <c:manualLayout>
                  <c:x val="3.1421838177533388E-3"/>
                  <c:y val="-1.57948647536722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F3-49EF-9FE4-A949CCEEA5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Българска история</c:v>
                </c:pt>
                <c:pt idx="1">
                  <c:v>Световна история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56.28</c:v>
                </c:pt>
                <c:pt idx="1">
                  <c:v>43.72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3-49EF-9FE4-A949CCEEA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4242048"/>
        <c:axId val="44243584"/>
      </c:barChart>
      <c:catAx>
        <c:axId val="4424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bg-BG"/>
          </a:p>
        </c:txPr>
        <c:crossAx val="44243584"/>
        <c:crosses val="autoZero"/>
        <c:auto val="1"/>
        <c:lblAlgn val="ctr"/>
        <c:lblOffset val="100"/>
        <c:noMultiLvlLbl val="0"/>
      </c:catAx>
      <c:valAx>
        <c:axId val="44243584"/>
        <c:scaling>
          <c:orientation val="minMax"/>
          <c:max val="6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24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B914-42F7-BF3F-5B804280D7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Sheet1!$A$1:$B$1</c:f>
              <c:strCache>
                <c:ptCount val="2"/>
                <c:pt idx="0">
                  <c:v>текстове от чужди автори</c:v>
                </c:pt>
                <c:pt idx="1">
                  <c:v>текстове от български автори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14-42F7-BF3F-5B804280D7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46579971839869"/>
          <c:y val="0.37192358743765314"/>
          <c:w val="0.33573608034481428"/>
          <c:h val="0.3984859382095946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8CBCD-E150-4634-88F1-D240C8BFA006}" type="doc">
      <dgm:prSet loTypeId="urn:diagrams.loki3.com/BracketList+Icon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bg-BG"/>
        </a:p>
      </dgm:t>
    </dgm:pt>
    <dgm:pt modelId="{CAF965CA-D449-4E1C-9B27-7BCF86A5F7BB}">
      <dgm:prSet phldrT="[Text]" custT="1"/>
      <dgm:spPr/>
      <dgm:t>
        <a:bodyPr vert="vert270"/>
        <a:lstStyle/>
        <a:p>
          <a:r>
            <a:rPr lang="bg-BG" sz="1800" b="1" dirty="0" smtClean="0">
              <a:latin typeface="Times New Roman" pitchFamily="18" charset="0"/>
              <a:cs typeface="Times New Roman" pitchFamily="18" charset="0"/>
            </a:rPr>
            <a:t>първи </a:t>
          </a:r>
        </a:p>
        <a:p>
          <a:r>
            <a:rPr lang="bg-BG" sz="1800" b="1" dirty="0" smtClean="0">
              <a:latin typeface="Times New Roman" pitchFamily="18" charset="0"/>
              <a:cs typeface="Times New Roman" pitchFamily="18" charset="0"/>
            </a:rPr>
            <a:t>гимназиален</a:t>
          </a:r>
          <a:endParaRPr lang="bg-BG" sz="1800" b="1" dirty="0">
            <a:latin typeface="Times New Roman" pitchFamily="18" charset="0"/>
            <a:cs typeface="Times New Roman" pitchFamily="18" charset="0"/>
          </a:endParaRPr>
        </a:p>
      </dgm:t>
    </dgm:pt>
    <dgm:pt modelId="{79F914E9-0DC3-4919-A296-CA9A080B562A}" type="parTrans" cxnId="{2E5A10BB-65FB-4381-B54C-A3FB87362A02}">
      <dgm:prSet/>
      <dgm:spPr/>
      <dgm:t>
        <a:bodyPr/>
        <a:lstStyle/>
        <a:p>
          <a:endParaRPr lang="bg-BG"/>
        </a:p>
      </dgm:t>
    </dgm:pt>
    <dgm:pt modelId="{39784806-D0BA-4648-8085-81D642623D60}" type="sibTrans" cxnId="{2E5A10BB-65FB-4381-B54C-A3FB87362A02}">
      <dgm:prSet/>
      <dgm:spPr/>
      <dgm:t>
        <a:bodyPr/>
        <a:lstStyle/>
        <a:p>
          <a:endParaRPr lang="bg-BG"/>
        </a:p>
      </dgm:t>
    </dgm:pt>
    <dgm:pt modelId="{067F2915-86D9-4A30-9664-F360302A0450}">
      <dgm:prSet phldrT="[Text]" custT="1"/>
      <dgm:spPr/>
      <dgm:t>
        <a:bodyPr vert="vert270"/>
        <a:lstStyle/>
        <a:p>
          <a:r>
            <a:rPr lang="bg-BG" sz="1800" b="1" dirty="0" smtClean="0">
              <a:latin typeface="Times New Roman" pitchFamily="18" charset="0"/>
              <a:cs typeface="Times New Roman" pitchFamily="18" charset="0"/>
            </a:rPr>
            <a:t>втори </a:t>
          </a:r>
        </a:p>
        <a:p>
          <a:r>
            <a:rPr lang="bg-BG" sz="1800" b="1" dirty="0" smtClean="0">
              <a:latin typeface="Times New Roman" pitchFamily="18" charset="0"/>
              <a:cs typeface="Times New Roman" pitchFamily="18" charset="0"/>
            </a:rPr>
            <a:t>гимназиален </a:t>
          </a:r>
          <a:endParaRPr lang="bg-BG" sz="1800" b="1" dirty="0">
            <a:latin typeface="Times New Roman" pitchFamily="18" charset="0"/>
            <a:cs typeface="Times New Roman" pitchFamily="18" charset="0"/>
          </a:endParaRPr>
        </a:p>
      </dgm:t>
    </dgm:pt>
    <dgm:pt modelId="{5C94FEBB-C428-4768-BBE8-56554F32BE39}" type="parTrans" cxnId="{F89439BC-764E-4CFE-A276-6223B007F112}">
      <dgm:prSet/>
      <dgm:spPr/>
      <dgm:t>
        <a:bodyPr/>
        <a:lstStyle/>
        <a:p>
          <a:endParaRPr lang="bg-BG"/>
        </a:p>
      </dgm:t>
    </dgm:pt>
    <dgm:pt modelId="{5481C45A-40EC-49C1-8955-A7AF6B8AC28A}" type="sibTrans" cxnId="{F89439BC-764E-4CFE-A276-6223B007F112}">
      <dgm:prSet/>
      <dgm:spPr/>
      <dgm:t>
        <a:bodyPr/>
        <a:lstStyle/>
        <a:p>
          <a:endParaRPr lang="bg-BG"/>
        </a:p>
      </dgm:t>
    </dgm:pt>
    <dgm:pt modelId="{F603C60C-B0BE-4090-8C9C-E7707A7791E3}">
      <dgm:prSet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Създава: 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конспект на научен текст , библиография, мотивационно писмо, реферат, есе по житейски проблем.</a:t>
          </a:r>
          <a:endParaRPr lang="bg-BG" sz="1800" dirty="0">
            <a:latin typeface="Times New Roman" pitchFamily="18" charset="0"/>
            <a:cs typeface="Times New Roman" pitchFamily="18" charset="0"/>
          </a:endParaRPr>
        </a:p>
      </dgm:t>
    </dgm:pt>
    <dgm:pt modelId="{CE5833DA-5CE6-4BB7-884D-C927BBA61F4B}" type="parTrans" cxnId="{3A006671-3034-4835-B0A4-41C259F3B129}">
      <dgm:prSet/>
      <dgm:spPr/>
      <dgm:t>
        <a:bodyPr/>
        <a:lstStyle/>
        <a:p>
          <a:endParaRPr lang="bg-BG"/>
        </a:p>
      </dgm:t>
    </dgm:pt>
    <dgm:pt modelId="{348BB26C-E2B1-49D4-AF03-9C27D9563CC9}" type="sibTrans" cxnId="{3A006671-3034-4835-B0A4-41C259F3B129}">
      <dgm:prSet/>
      <dgm:spPr/>
      <dgm:t>
        <a:bodyPr/>
        <a:lstStyle/>
        <a:p>
          <a:endParaRPr lang="bg-BG"/>
        </a:p>
      </dgm:t>
    </dgm:pt>
    <dgm:pt modelId="{E202A6DC-464C-4204-9764-2603DA665F5A}">
      <dgm:prSet phldrT="[Text]"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Подготвя и представя публични изказвания по различни проблеми (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по морален проблем, по житейски проблем, по граждански проблем</a:t>
          </a:r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bg-BG" sz="1800" dirty="0"/>
        </a:p>
      </dgm:t>
    </dgm:pt>
    <dgm:pt modelId="{CF909C75-025B-4EB2-9ED6-FE6929A89506}" type="sibTrans" cxnId="{386B43E7-99EA-4B55-B7AF-CF7DCFE6A191}">
      <dgm:prSet/>
      <dgm:spPr/>
      <dgm:t>
        <a:bodyPr/>
        <a:lstStyle/>
        <a:p>
          <a:endParaRPr lang="bg-BG"/>
        </a:p>
      </dgm:t>
    </dgm:pt>
    <dgm:pt modelId="{2B2BC1B8-9E89-4E63-9764-D8B7B481E2CE}" type="parTrans" cxnId="{386B43E7-99EA-4B55-B7AF-CF7DCFE6A191}">
      <dgm:prSet/>
      <dgm:spPr/>
      <dgm:t>
        <a:bodyPr/>
        <a:lstStyle/>
        <a:p>
          <a:endParaRPr lang="bg-BG"/>
        </a:p>
      </dgm:t>
    </dgm:pt>
    <dgm:pt modelId="{A50A8594-ECC1-45D2-BA06-905FDEFF0F76}">
      <dgm:prSet phldrT="[Text]"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Създава: 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електронно писмо, резюме на научен текст, резюме на медиен текст, заявление, делово писмо, </a:t>
          </a:r>
          <a:r>
            <a:rPr lang="en-US" sz="1800" i="1" dirty="0" smtClean="0">
              <a:latin typeface="Times New Roman" pitchFamily="18" charset="0"/>
              <a:cs typeface="Times New Roman" pitchFamily="18" charset="0"/>
            </a:rPr>
            <a:t>CV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, есе по морален проблем, есе по граждански проблем.</a:t>
          </a:r>
          <a:endParaRPr lang="bg-BG" sz="1800" dirty="0"/>
        </a:p>
      </dgm:t>
    </dgm:pt>
    <dgm:pt modelId="{16B596C4-B8CC-45AF-9CD6-6282925D8884}" type="sibTrans" cxnId="{7F0B5812-BD32-4370-BE47-8D9C11E5490D}">
      <dgm:prSet/>
      <dgm:spPr/>
      <dgm:t>
        <a:bodyPr/>
        <a:lstStyle/>
        <a:p>
          <a:endParaRPr lang="bg-BG"/>
        </a:p>
      </dgm:t>
    </dgm:pt>
    <dgm:pt modelId="{FA52AEF8-81AC-4260-A20F-3C12F6B53F82}" type="parTrans" cxnId="{7F0B5812-BD32-4370-BE47-8D9C11E5490D}">
      <dgm:prSet/>
      <dgm:spPr/>
      <dgm:t>
        <a:bodyPr/>
        <a:lstStyle/>
        <a:p>
          <a:endParaRPr lang="bg-BG"/>
        </a:p>
      </dgm:t>
    </dgm:pt>
    <dgm:pt modelId="{2AB9890B-0341-4D2E-BEC4-6FA9BCE71E20}">
      <dgm:prSet phldrT="[Text]" custT="1"/>
      <dgm:spPr/>
      <dgm:t>
        <a:bodyPr vert="vert270"/>
        <a:lstStyle/>
        <a:p>
          <a:r>
            <a:rPr lang="bg-BG" sz="1800" b="1" dirty="0" smtClean="0">
              <a:latin typeface="Times New Roman" pitchFamily="18" charset="0"/>
              <a:cs typeface="Times New Roman" pitchFamily="18" charset="0"/>
            </a:rPr>
            <a:t>прогимназиален</a:t>
          </a:r>
          <a:endParaRPr lang="bg-BG" sz="1800" b="1" dirty="0">
            <a:latin typeface="Times New Roman" pitchFamily="18" charset="0"/>
            <a:cs typeface="Times New Roman" pitchFamily="18" charset="0"/>
          </a:endParaRPr>
        </a:p>
      </dgm:t>
    </dgm:pt>
    <dgm:pt modelId="{12DD7267-DA7A-4509-9562-7512FC1BDE87}" type="parTrans" cxnId="{D51B4632-F339-4FEB-ABE6-E4D5551498BC}">
      <dgm:prSet/>
      <dgm:spPr/>
      <dgm:t>
        <a:bodyPr/>
        <a:lstStyle/>
        <a:p>
          <a:endParaRPr lang="bg-BG"/>
        </a:p>
      </dgm:t>
    </dgm:pt>
    <dgm:pt modelId="{ACF6CCD4-DDAE-4AA8-AD53-63A51FE577E5}" type="sibTrans" cxnId="{D51B4632-F339-4FEB-ABE6-E4D5551498BC}">
      <dgm:prSet/>
      <dgm:spPr/>
      <dgm:t>
        <a:bodyPr/>
        <a:lstStyle/>
        <a:p>
          <a:endParaRPr lang="bg-BG"/>
        </a:p>
      </dgm:t>
    </dgm:pt>
    <dgm:pt modelId="{D4C11AF4-51CC-4849-9B14-F4A15ABE122E}">
      <dgm:prSet phldrT="[Text]" custT="1"/>
      <dgm:spPr/>
      <dgm:t>
        <a:bodyPr/>
        <a:lstStyle/>
        <a:p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Подготвя и представя публично изказване 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по научен проблем</a:t>
          </a:r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. Участва при общуване в устна форма в </a:t>
          </a:r>
          <a:r>
            <a:rPr lang="bg-BG" sz="1800" i="1" dirty="0" smtClean="0">
              <a:latin typeface="Times New Roman" pitchFamily="18" charset="0"/>
              <a:cs typeface="Times New Roman" pitchFamily="18" charset="0"/>
            </a:rPr>
            <a:t>интервю за кандидатстване</a:t>
          </a:r>
          <a:r>
            <a:rPr lang="bg-BG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bg-BG" sz="1800" dirty="0"/>
        </a:p>
      </dgm:t>
    </dgm:pt>
    <dgm:pt modelId="{BEAF4E77-40CD-4E48-B30B-B6340058AE1B}" type="sibTrans" cxnId="{E3B1CA38-6730-420D-9761-260CEFF01448}">
      <dgm:prSet/>
      <dgm:spPr/>
      <dgm:t>
        <a:bodyPr/>
        <a:lstStyle/>
        <a:p>
          <a:endParaRPr lang="bg-BG"/>
        </a:p>
      </dgm:t>
    </dgm:pt>
    <dgm:pt modelId="{B25D6C0A-9DCC-4630-85EC-B73D220FF06D}" type="parTrans" cxnId="{E3B1CA38-6730-420D-9761-260CEFF01448}">
      <dgm:prSet/>
      <dgm:spPr/>
      <dgm:t>
        <a:bodyPr/>
        <a:lstStyle/>
        <a:p>
          <a:endParaRPr lang="bg-BG"/>
        </a:p>
      </dgm:t>
    </dgm:pt>
    <dgm:pt modelId="{2155F802-7FD7-44A7-80AC-3F4AD4CE2E18}">
      <dgm:prSet phldrT="[Text]" custT="1"/>
      <dgm:spPr/>
      <dgm:t>
        <a:bodyPr/>
        <a:lstStyle/>
        <a:p>
          <a:r>
            <a:rPr lang="bg-BG" sz="1800" dirty="0" smtClean="0">
              <a:latin typeface="Times New Roman" panose="02020603050405020304" pitchFamily="18" charset="0"/>
              <a:cs typeface="Times New Roman" pitchFamily="18" charset="0"/>
            </a:rPr>
            <a:t>Участва в диалог и в дискусия, умее да оспори мнение, различно от своето, като проявява толерантност и учтивост в общуването. </a:t>
          </a:r>
          <a:endParaRPr lang="bg-BG" sz="1800" dirty="0"/>
        </a:p>
      </dgm:t>
    </dgm:pt>
    <dgm:pt modelId="{826EE562-B97A-4B47-B8F1-84D84C36E7D8}" type="parTrans" cxnId="{E1F16CE7-6419-47E7-B0E0-BBE1E1A72D00}">
      <dgm:prSet/>
      <dgm:spPr/>
      <dgm:t>
        <a:bodyPr/>
        <a:lstStyle/>
        <a:p>
          <a:endParaRPr lang="bg-BG"/>
        </a:p>
      </dgm:t>
    </dgm:pt>
    <dgm:pt modelId="{7F94A53B-D20F-4E34-98BD-CDBED6DCC6DF}" type="sibTrans" cxnId="{E1F16CE7-6419-47E7-B0E0-BBE1E1A72D00}">
      <dgm:prSet/>
      <dgm:spPr/>
      <dgm:t>
        <a:bodyPr/>
        <a:lstStyle/>
        <a:p>
          <a:endParaRPr lang="bg-BG"/>
        </a:p>
      </dgm:t>
    </dgm:pt>
    <dgm:pt modelId="{C4FA5659-7E92-4FFC-96CB-191390E4CB2E}">
      <dgm:prSet custT="1"/>
      <dgm:spPr/>
      <dgm:t>
        <a:bodyPr/>
        <a:lstStyle/>
        <a:p>
          <a:r>
            <a:rPr lang="bg-BG" sz="1800" dirty="0" smtClean="0">
              <a:latin typeface="Times New Roman" panose="02020603050405020304" pitchFamily="18" charset="0"/>
              <a:cs typeface="Times New Roman" pitchFamily="18" charset="0"/>
            </a:rPr>
            <a:t>Създава: </a:t>
          </a:r>
          <a:r>
            <a:rPr lang="bg-BG" sz="1800" i="1" dirty="0" smtClean="0">
              <a:latin typeface="Times New Roman" panose="02020603050405020304" pitchFamily="18" charset="0"/>
              <a:cs typeface="Times New Roman" pitchFamily="18" charset="0"/>
            </a:rPr>
            <a:t>текст за самопредставяне, обява, делова покана, план на текст, анотация, отговор на научен въпрос, отговор на житейски въпрос, отговор на нравствен въпрос.</a:t>
          </a:r>
          <a:endParaRPr lang="bg-BG" sz="1800" i="1" dirty="0">
            <a:latin typeface="Times New Roman" panose="02020603050405020304" pitchFamily="18" charset="0"/>
            <a:cs typeface="Times New Roman" pitchFamily="18" charset="0"/>
          </a:endParaRPr>
        </a:p>
      </dgm:t>
    </dgm:pt>
    <dgm:pt modelId="{9E8B188B-AB76-4DC4-9B19-5808CF7D8D04}" type="parTrans" cxnId="{8470B05F-3856-4707-B271-956B683958D3}">
      <dgm:prSet/>
      <dgm:spPr/>
      <dgm:t>
        <a:bodyPr/>
        <a:lstStyle/>
        <a:p>
          <a:endParaRPr lang="bg-BG"/>
        </a:p>
      </dgm:t>
    </dgm:pt>
    <dgm:pt modelId="{F314EB77-2878-48DA-B811-27FC12B9D1BE}" type="sibTrans" cxnId="{8470B05F-3856-4707-B271-956B683958D3}">
      <dgm:prSet/>
      <dgm:spPr/>
      <dgm:t>
        <a:bodyPr/>
        <a:lstStyle/>
        <a:p>
          <a:endParaRPr lang="bg-BG"/>
        </a:p>
      </dgm:t>
    </dgm:pt>
    <dgm:pt modelId="{5AB8A36B-982B-4475-8C8D-5C50E11BB107}" type="pres">
      <dgm:prSet presAssocID="{5738CBCD-E150-4634-88F1-D240C8BFA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499A921F-400E-48FB-AAD2-06A3182036E1}" type="pres">
      <dgm:prSet presAssocID="{2AB9890B-0341-4D2E-BEC4-6FA9BCE71E20}" presName="linNode" presStyleCnt="0"/>
      <dgm:spPr/>
    </dgm:pt>
    <dgm:pt modelId="{04E818E7-538B-4FB8-973B-BE3FB94ED5A2}" type="pres">
      <dgm:prSet presAssocID="{2AB9890B-0341-4D2E-BEC4-6FA9BCE71E20}" presName="parTx" presStyleLbl="revTx" presStyleIdx="0" presStyleCnt="3" custScaleX="42884" custScaleY="13070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0076DE7-C7FA-4A3F-A0F3-BD54952DCECF}" type="pres">
      <dgm:prSet presAssocID="{2AB9890B-0341-4D2E-BEC4-6FA9BCE71E20}" presName="bracket" presStyleLbl="parChTrans1D1" presStyleIdx="0" presStyleCnt="3" custScaleY="136312" custLinFactNeighborX="-21781" custLinFactNeighborY="3418"/>
      <dgm:spPr/>
    </dgm:pt>
    <dgm:pt modelId="{DE79CE66-C124-4104-B260-3237B0FC9AE5}" type="pres">
      <dgm:prSet presAssocID="{2AB9890B-0341-4D2E-BEC4-6FA9BCE71E20}" presName="spH" presStyleCnt="0"/>
      <dgm:spPr/>
    </dgm:pt>
    <dgm:pt modelId="{F6727CB9-648A-4EEF-8DDF-675E628CD520}" type="pres">
      <dgm:prSet presAssocID="{2AB9890B-0341-4D2E-BEC4-6FA9BCE71E20}" presName="desTx" presStyleLbl="node1" presStyleIdx="0" presStyleCnt="3" custScaleX="166131" custScaleY="137092" custLinFactX="-1245" custLinFactNeighborX="-100000" custLinFactNeighborY="411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864ADC0-8A9E-4DB7-AA00-EC5A0C075B35}" type="pres">
      <dgm:prSet presAssocID="{ACF6CCD4-DDAE-4AA8-AD53-63A51FE577E5}" presName="spV" presStyleCnt="0"/>
      <dgm:spPr/>
    </dgm:pt>
    <dgm:pt modelId="{BB900BC8-F53A-49B2-A036-2569312AB2EF}" type="pres">
      <dgm:prSet presAssocID="{CAF965CA-D449-4E1C-9B27-7BCF86A5F7BB}" presName="linNode" presStyleCnt="0"/>
      <dgm:spPr/>
      <dgm:t>
        <a:bodyPr/>
        <a:lstStyle/>
        <a:p>
          <a:endParaRPr lang="bg-BG"/>
        </a:p>
      </dgm:t>
    </dgm:pt>
    <dgm:pt modelId="{D4FFE475-2EDA-4A82-A809-5F47C5FDB37B}" type="pres">
      <dgm:prSet presAssocID="{CAF965CA-D449-4E1C-9B27-7BCF86A5F7BB}" presName="parTx" presStyleLbl="revTx" presStyleIdx="1" presStyleCnt="3" custScaleX="42884" custScaleY="246408" custLinFactNeighborX="-794" custLinFactNeighborY="11457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DED8E8F-7B4C-4842-B395-4356F69A43C0}" type="pres">
      <dgm:prSet presAssocID="{CAF965CA-D449-4E1C-9B27-7BCF86A5F7BB}" presName="bracket" presStyleLbl="parChTrans1D1" presStyleIdx="1" presStyleCnt="3" custScaleY="144535" custLinFactNeighborX="-21781" custLinFactNeighborY="5791"/>
      <dgm:spPr/>
      <dgm:t>
        <a:bodyPr/>
        <a:lstStyle/>
        <a:p>
          <a:endParaRPr lang="bg-BG"/>
        </a:p>
      </dgm:t>
    </dgm:pt>
    <dgm:pt modelId="{73F90B5E-49EA-4334-BFE8-BE55224B163D}" type="pres">
      <dgm:prSet presAssocID="{CAF965CA-D449-4E1C-9B27-7BCF86A5F7BB}" presName="spH" presStyleCnt="0"/>
      <dgm:spPr/>
      <dgm:t>
        <a:bodyPr/>
        <a:lstStyle/>
        <a:p>
          <a:endParaRPr lang="bg-BG"/>
        </a:p>
      </dgm:t>
    </dgm:pt>
    <dgm:pt modelId="{C4818D95-DC97-4627-B68E-DCF93C6A1950}" type="pres">
      <dgm:prSet presAssocID="{CAF965CA-D449-4E1C-9B27-7BCF86A5F7BB}" presName="desTx" presStyleLbl="node1" presStyleIdx="1" presStyleCnt="3" custScaleX="166131" custScaleY="144329" custLinFactX="-1245" custLinFactNeighborX="-100000" custLinFactNeighborY="568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5DFACC-0CC9-496D-94D4-696E09AAEC13}" type="pres">
      <dgm:prSet presAssocID="{39784806-D0BA-4648-8085-81D642623D60}" presName="spV" presStyleCnt="0"/>
      <dgm:spPr/>
      <dgm:t>
        <a:bodyPr/>
        <a:lstStyle/>
        <a:p>
          <a:endParaRPr lang="bg-BG"/>
        </a:p>
      </dgm:t>
    </dgm:pt>
    <dgm:pt modelId="{41DDBC61-5D55-44C5-BA2A-CD03E33DA267}" type="pres">
      <dgm:prSet presAssocID="{067F2915-86D9-4A30-9664-F360302A0450}" presName="linNode" presStyleCnt="0"/>
      <dgm:spPr/>
      <dgm:t>
        <a:bodyPr/>
        <a:lstStyle/>
        <a:p>
          <a:endParaRPr lang="bg-BG"/>
        </a:p>
      </dgm:t>
    </dgm:pt>
    <dgm:pt modelId="{3CE19C92-1DEB-48F7-91D1-196184CEFA97}" type="pres">
      <dgm:prSet presAssocID="{067F2915-86D9-4A30-9664-F360302A0450}" presName="parTx" presStyleLbl="revTx" presStyleIdx="2" presStyleCnt="3" custScaleX="44467" custScaleY="173034" custLinFactNeighborX="-813" custLinFactNeighborY="13465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65DFC29-DDC9-4107-A0C2-D1295E639210}" type="pres">
      <dgm:prSet presAssocID="{067F2915-86D9-4A30-9664-F360302A0450}" presName="bracket" presStyleLbl="parChTrans1D1" presStyleIdx="2" presStyleCnt="3" custScaleY="142172" custLinFactNeighborX="-29469" custLinFactNeighborY="523"/>
      <dgm:spPr/>
      <dgm:t>
        <a:bodyPr/>
        <a:lstStyle/>
        <a:p>
          <a:endParaRPr lang="bg-BG"/>
        </a:p>
      </dgm:t>
    </dgm:pt>
    <dgm:pt modelId="{3887F970-A8F2-4D13-A34D-08950D4D462C}" type="pres">
      <dgm:prSet presAssocID="{067F2915-86D9-4A30-9664-F360302A0450}" presName="spH" presStyleCnt="0"/>
      <dgm:spPr/>
      <dgm:t>
        <a:bodyPr/>
        <a:lstStyle/>
        <a:p>
          <a:endParaRPr lang="bg-BG"/>
        </a:p>
      </dgm:t>
    </dgm:pt>
    <dgm:pt modelId="{59A0F4E9-AB58-4186-A9F4-C256D9727E55}" type="pres">
      <dgm:prSet presAssocID="{067F2915-86D9-4A30-9664-F360302A0450}" presName="desTx" presStyleLbl="node1" presStyleIdx="2" presStyleCnt="3" custScaleX="170101" custScaleY="139580" custLinFactX="-1312" custLinFactNeighborX="-100000" custLinFactNeighborY="-77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CCA05F7-F703-4EB3-B172-6FED4C9C1E80}" type="presOf" srcId="{F603C60C-B0BE-4090-8C9C-E7707A7791E3}" destId="{59A0F4E9-AB58-4186-A9F4-C256D9727E55}" srcOrd="0" destOrd="1" presId="urn:diagrams.loki3.com/BracketList+Icon"/>
    <dgm:cxn modelId="{A30E8C9C-B1D9-463A-BA2D-B67AE6218CD1}" type="presOf" srcId="{D4C11AF4-51CC-4849-9B14-F4A15ABE122E}" destId="{59A0F4E9-AB58-4186-A9F4-C256D9727E55}" srcOrd="0" destOrd="0" presId="urn:diagrams.loki3.com/BracketList+Icon"/>
    <dgm:cxn modelId="{3A006671-3034-4835-B0A4-41C259F3B129}" srcId="{067F2915-86D9-4A30-9664-F360302A0450}" destId="{F603C60C-B0BE-4090-8C9C-E7707A7791E3}" srcOrd="1" destOrd="0" parTransId="{CE5833DA-5CE6-4BB7-884D-C927BBA61F4B}" sibTransId="{348BB26C-E2B1-49D4-AF03-9C27D9563CC9}"/>
    <dgm:cxn modelId="{E3B1CA38-6730-420D-9761-260CEFF01448}" srcId="{067F2915-86D9-4A30-9664-F360302A0450}" destId="{D4C11AF4-51CC-4849-9B14-F4A15ABE122E}" srcOrd="0" destOrd="0" parTransId="{B25D6C0A-9DCC-4630-85EC-B73D220FF06D}" sibTransId="{BEAF4E77-40CD-4E48-B30B-B6340058AE1B}"/>
    <dgm:cxn modelId="{50B3D611-BDC2-42E4-B567-B52FFD105CA6}" type="presOf" srcId="{CAF965CA-D449-4E1C-9B27-7BCF86A5F7BB}" destId="{D4FFE475-2EDA-4A82-A809-5F47C5FDB37B}" srcOrd="0" destOrd="0" presId="urn:diagrams.loki3.com/BracketList+Icon"/>
    <dgm:cxn modelId="{E730B385-8499-40C5-A362-2E93E8B0B0B0}" type="presOf" srcId="{2155F802-7FD7-44A7-80AC-3F4AD4CE2E18}" destId="{F6727CB9-648A-4EEF-8DDF-675E628CD520}" srcOrd="0" destOrd="0" presId="urn:diagrams.loki3.com/BracketList+Icon"/>
    <dgm:cxn modelId="{EC997D78-9C84-4E11-A813-E6D6B57F32FA}" type="presOf" srcId="{2AB9890B-0341-4D2E-BEC4-6FA9BCE71E20}" destId="{04E818E7-538B-4FB8-973B-BE3FB94ED5A2}" srcOrd="0" destOrd="0" presId="urn:diagrams.loki3.com/BracketList+Icon"/>
    <dgm:cxn modelId="{5822E70C-475A-457D-B37C-E03149029D32}" type="presOf" srcId="{C4FA5659-7E92-4FFC-96CB-191390E4CB2E}" destId="{F6727CB9-648A-4EEF-8DDF-675E628CD520}" srcOrd="0" destOrd="1" presId="urn:diagrams.loki3.com/BracketList+Icon"/>
    <dgm:cxn modelId="{F89439BC-764E-4CFE-A276-6223B007F112}" srcId="{5738CBCD-E150-4634-88F1-D240C8BFA006}" destId="{067F2915-86D9-4A30-9664-F360302A0450}" srcOrd="2" destOrd="0" parTransId="{5C94FEBB-C428-4768-BBE8-56554F32BE39}" sibTransId="{5481C45A-40EC-49C1-8955-A7AF6B8AC28A}"/>
    <dgm:cxn modelId="{9EA3A3B5-9916-4E4A-8040-ACAA2B532D4F}" type="presOf" srcId="{E202A6DC-464C-4204-9764-2603DA665F5A}" destId="{C4818D95-DC97-4627-B68E-DCF93C6A1950}" srcOrd="0" destOrd="0" presId="urn:diagrams.loki3.com/BracketList+Icon"/>
    <dgm:cxn modelId="{2E5A10BB-65FB-4381-B54C-A3FB87362A02}" srcId="{5738CBCD-E150-4634-88F1-D240C8BFA006}" destId="{CAF965CA-D449-4E1C-9B27-7BCF86A5F7BB}" srcOrd="1" destOrd="0" parTransId="{79F914E9-0DC3-4919-A296-CA9A080B562A}" sibTransId="{39784806-D0BA-4648-8085-81D642623D60}"/>
    <dgm:cxn modelId="{7F0B5812-BD32-4370-BE47-8D9C11E5490D}" srcId="{CAF965CA-D449-4E1C-9B27-7BCF86A5F7BB}" destId="{A50A8594-ECC1-45D2-BA06-905FDEFF0F76}" srcOrd="1" destOrd="0" parTransId="{FA52AEF8-81AC-4260-A20F-3C12F6B53F82}" sibTransId="{16B596C4-B8CC-45AF-9CD6-6282925D8884}"/>
    <dgm:cxn modelId="{386B43E7-99EA-4B55-B7AF-CF7DCFE6A191}" srcId="{CAF965CA-D449-4E1C-9B27-7BCF86A5F7BB}" destId="{E202A6DC-464C-4204-9764-2603DA665F5A}" srcOrd="0" destOrd="0" parTransId="{2B2BC1B8-9E89-4E63-9764-D8B7B481E2CE}" sibTransId="{CF909C75-025B-4EB2-9ED6-FE6929A89506}"/>
    <dgm:cxn modelId="{D51B4632-F339-4FEB-ABE6-E4D5551498BC}" srcId="{5738CBCD-E150-4634-88F1-D240C8BFA006}" destId="{2AB9890B-0341-4D2E-BEC4-6FA9BCE71E20}" srcOrd="0" destOrd="0" parTransId="{12DD7267-DA7A-4509-9562-7512FC1BDE87}" sibTransId="{ACF6CCD4-DDAE-4AA8-AD53-63A51FE577E5}"/>
    <dgm:cxn modelId="{4CBB5771-FC53-4511-94DC-E06D71774708}" type="presOf" srcId="{067F2915-86D9-4A30-9664-F360302A0450}" destId="{3CE19C92-1DEB-48F7-91D1-196184CEFA97}" srcOrd="0" destOrd="0" presId="urn:diagrams.loki3.com/BracketList+Icon"/>
    <dgm:cxn modelId="{8470B05F-3856-4707-B271-956B683958D3}" srcId="{2AB9890B-0341-4D2E-BEC4-6FA9BCE71E20}" destId="{C4FA5659-7E92-4FFC-96CB-191390E4CB2E}" srcOrd="1" destOrd="0" parTransId="{9E8B188B-AB76-4DC4-9B19-5808CF7D8D04}" sibTransId="{F314EB77-2878-48DA-B811-27FC12B9D1BE}"/>
    <dgm:cxn modelId="{E1F16CE7-6419-47E7-B0E0-BBE1E1A72D00}" srcId="{2AB9890B-0341-4D2E-BEC4-6FA9BCE71E20}" destId="{2155F802-7FD7-44A7-80AC-3F4AD4CE2E18}" srcOrd="0" destOrd="0" parTransId="{826EE562-B97A-4B47-B8F1-84D84C36E7D8}" sibTransId="{7F94A53B-D20F-4E34-98BD-CDBED6DCC6DF}"/>
    <dgm:cxn modelId="{A721D34C-EE03-4936-9402-6B4A90D18163}" type="presOf" srcId="{5738CBCD-E150-4634-88F1-D240C8BFA006}" destId="{5AB8A36B-982B-4475-8C8D-5C50E11BB107}" srcOrd="0" destOrd="0" presId="urn:diagrams.loki3.com/BracketList+Icon"/>
    <dgm:cxn modelId="{5C642ACC-A4DD-4145-94E5-4BC6135295B9}" type="presOf" srcId="{A50A8594-ECC1-45D2-BA06-905FDEFF0F76}" destId="{C4818D95-DC97-4627-B68E-DCF93C6A1950}" srcOrd="0" destOrd="1" presId="urn:diagrams.loki3.com/BracketList+Icon"/>
    <dgm:cxn modelId="{0343F273-5C74-4303-B5C4-988BDB1DC981}" type="presParOf" srcId="{5AB8A36B-982B-4475-8C8D-5C50E11BB107}" destId="{499A921F-400E-48FB-AAD2-06A3182036E1}" srcOrd="0" destOrd="0" presId="urn:diagrams.loki3.com/BracketList+Icon"/>
    <dgm:cxn modelId="{1EE00762-8F8E-4FDB-AD2B-947CC2B456D0}" type="presParOf" srcId="{499A921F-400E-48FB-AAD2-06A3182036E1}" destId="{04E818E7-538B-4FB8-973B-BE3FB94ED5A2}" srcOrd="0" destOrd="0" presId="urn:diagrams.loki3.com/BracketList+Icon"/>
    <dgm:cxn modelId="{7E72C7B7-B431-40FE-A0CD-6226C35B1D4A}" type="presParOf" srcId="{499A921F-400E-48FB-AAD2-06A3182036E1}" destId="{E0076DE7-C7FA-4A3F-A0F3-BD54952DCECF}" srcOrd="1" destOrd="0" presId="urn:diagrams.loki3.com/BracketList+Icon"/>
    <dgm:cxn modelId="{D99798AE-8C64-4580-A4DA-02D57894D915}" type="presParOf" srcId="{499A921F-400E-48FB-AAD2-06A3182036E1}" destId="{DE79CE66-C124-4104-B260-3237B0FC9AE5}" srcOrd="2" destOrd="0" presId="urn:diagrams.loki3.com/BracketList+Icon"/>
    <dgm:cxn modelId="{22EAA675-5C12-4F1B-B213-49A04600708B}" type="presParOf" srcId="{499A921F-400E-48FB-AAD2-06A3182036E1}" destId="{F6727CB9-648A-4EEF-8DDF-675E628CD520}" srcOrd="3" destOrd="0" presId="urn:diagrams.loki3.com/BracketList+Icon"/>
    <dgm:cxn modelId="{C39899FD-4FDB-44F5-A87F-83BD83C55D24}" type="presParOf" srcId="{5AB8A36B-982B-4475-8C8D-5C50E11BB107}" destId="{3864ADC0-8A9E-4DB7-AA00-EC5A0C075B35}" srcOrd="1" destOrd="0" presId="urn:diagrams.loki3.com/BracketList+Icon"/>
    <dgm:cxn modelId="{EBEB00AB-955F-41CF-9DC1-A9A3214596F6}" type="presParOf" srcId="{5AB8A36B-982B-4475-8C8D-5C50E11BB107}" destId="{BB900BC8-F53A-49B2-A036-2569312AB2EF}" srcOrd="2" destOrd="0" presId="urn:diagrams.loki3.com/BracketList+Icon"/>
    <dgm:cxn modelId="{29980A45-5B3E-45DD-BBE3-0DBA98D8DF9E}" type="presParOf" srcId="{BB900BC8-F53A-49B2-A036-2569312AB2EF}" destId="{D4FFE475-2EDA-4A82-A809-5F47C5FDB37B}" srcOrd="0" destOrd="0" presId="urn:diagrams.loki3.com/BracketList+Icon"/>
    <dgm:cxn modelId="{BEC7E43A-6AE3-42B7-9651-CC7AB8D3666E}" type="presParOf" srcId="{BB900BC8-F53A-49B2-A036-2569312AB2EF}" destId="{2DED8E8F-7B4C-4842-B395-4356F69A43C0}" srcOrd="1" destOrd="0" presId="urn:diagrams.loki3.com/BracketList+Icon"/>
    <dgm:cxn modelId="{10834689-14AE-4659-B19D-993AD4215ACE}" type="presParOf" srcId="{BB900BC8-F53A-49B2-A036-2569312AB2EF}" destId="{73F90B5E-49EA-4334-BFE8-BE55224B163D}" srcOrd="2" destOrd="0" presId="urn:diagrams.loki3.com/BracketList+Icon"/>
    <dgm:cxn modelId="{640F0D4F-9297-4F1F-929D-DAAB77157B2C}" type="presParOf" srcId="{BB900BC8-F53A-49B2-A036-2569312AB2EF}" destId="{C4818D95-DC97-4627-B68E-DCF93C6A1950}" srcOrd="3" destOrd="0" presId="urn:diagrams.loki3.com/BracketList+Icon"/>
    <dgm:cxn modelId="{99C775EE-1026-40F7-B4D0-1EBEFDC5F033}" type="presParOf" srcId="{5AB8A36B-982B-4475-8C8D-5C50E11BB107}" destId="{9F5DFACC-0CC9-496D-94D4-696E09AAEC13}" srcOrd="3" destOrd="0" presId="urn:diagrams.loki3.com/BracketList+Icon"/>
    <dgm:cxn modelId="{32D4F155-6F90-403B-9CF3-9D94C5208FA7}" type="presParOf" srcId="{5AB8A36B-982B-4475-8C8D-5C50E11BB107}" destId="{41DDBC61-5D55-44C5-BA2A-CD03E33DA267}" srcOrd="4" destOrd="0" presId="urn:diagrams.loki3.com/BracketList+Icon"/>
    <dgm:cxn modelId="{64237E13-72B6-4516-8558-937A2DB4B261}" type="presParOf" srcId="{41DDBC61-5D55-44C5-BA2A-CD03E33DA267}" destId="{3CE19C92-1DEB-48F7-91D1-196184CEFA97}" srcOrd="0" destOrd="0" presId="urn:diagrams.loki3.com/BracketList+Icon"/>
    <dgm:cxn modelId="{6982840B-B81B-4F2C-B383-FB60A8544A99}" type="presParOf" srcId="{41DDBC61-5D55-44C5-BA2A-CD03E33DA267}" destId="{965DFC29-DDC9-4107-A0C2-D1295E639210}" srcOrd="1" destOrd="0" presId="urn:diagrams.loki3.com/BracketList+Icon"/>
    <dgm:cxn modelId="{D0B50BDF-506A-4EDF-8DF8-60CE5E4E822D}" type="presParOf" srcId="{41DDBC61-5D55-44C5-BA2A-CD03E33DA267}" destId="{3887F970-A8F2-4D13-A34D-08950D4D462C}" srcOrd="2" destOrd="0" presId="urn:diagrams.loki3.com/BracketList+Icon"/>
    <dgm:cxn modelId="{F3041004-944E-48AB-8D00-71F441E1E8BC}" type="presParOf" srcId="{41DDBC61-5D55-44C5-BA2A-CD03E33DA267}" destId="{59A0F4E9-AB58-4186-A9F4-C256D9727E5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818E7-538B-4FB8-973B-BE3FB94ED5A2}">
      <dsp:nvSpPr>
        <dsp:cNvPr id="0" name=""/>
        <dsp:cNvSpPr/>
      </dsp:nvSpPr>
      <dsp:spPr>
        <a:xfrm>
          <a:off x="2170" y="52718"/>
          <a:ext cx="672923" cy="20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>
              <a:latin typeface="Times New Roman" pitchFamily="18" charset="0"/>
              <a:cs typeface="Times New Roman" pitchFamily="18" charset="0"/>
            </a:rPr>
            <a:t>прогимназиален</a:t>
          </a:r>
          <a:endParaRPr lang="bg-BG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" y="52718"/>
        <a:ext cx="672923" cy="2075863"/>
      </dsp:txXfrm>
    </dsp:sp>
    <dsp:sp modelId="{E0076DE7-C7FA-4A3F-A0F3-BD54952DCECF}">
      <dsp:nvSpPr>
        <dsp:cNvPr id="0" name=""/>
        <dsp:cNvSpPr/>
      </dsp:nvSpPr>
      <dsp:spPr>
        <a:xfrm>
          <a:off x="647751" y="62446"/>
          <a:ext cx="313834" cy="216498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27CB9-648A-4EEF-8DDF-675E628CD520}">
      <dsp:nvSpPr>
        <dsp:cNvPr id="0" name=""/>
        <dsp:cNvSpPr/>
      </dsp:nvSpPr>
      <dsp:spPr>
        <a:xfrm>
          <a:off x="935789" y="67290"/>
          <a:ext cx="7090713" cy="217736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anose="02020603050405020304" pitchFamily="18" charset="0"/>
              <a:cs typeface="Times New Roman" pitchFamily="18" charset="0"/>
            </a:rPr>
            <a:t>Участва в диалог и в дискусия, умее да оспори мнение, различно от своето, като проявява толерантност и учтивост в общуването. </a:t>
          </a:r>
          <a:endParaRPr lang="bg-B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anose="02020603050405020304" pitchFamily="18" charset="0"/>
              <a:cs typeface="Times New Roman" pitchFamily="18" charset="0"/>
            </a:rPr>
            <a:t>Създава: </a:t>
          </a:r>
          <a:r>
            <a:rPr lang="bg-BG" sz="1800" i="1" kern="1200" dirty="0" smtClean="0">
              <a:latin typeface="Times New Roman" panose="02020603050405020304" pitchFamily="18" charset="0"/>
              <a:cs typeface="Times New Roman" pitchFamily="18" charset="0"/>
            </a:rPr>
            <a:t>текст за самопредставяне, обява, делова покана, план на текст, анотация, отговор на научен въпрос, отговор на житейски въпрос, отговор на нравствен въпрос.</a:t>
          </a:r>
          <a:endParaRPr lang="bg-BG" sz="1800" i="1" kern="1200" dirty="0">
            <a:latin typeface="Times New Roman" panose="02020603050405020304" pitchFamily="18" charset="0"/>
            <a:cs typeface="Times New Roman" pitchFamily="18" charset="0"/>
          </a:endParaRPr>
        </a:p>
      </dsp:txBody>
      <dsp:txXfrm>
        <a:off x="935789" y="67290"/>
        <a:ext cx="7090713" cy="2177369"/>
      </dsp:txXfrm>
    </dsp:sp>
    <dsp:sp modelId="{D4FFE475-2EDA-4A82-A809-5F47C5FDB37B}">
      <dsp:nvSpPr>
        <dsp:cNvPr id="0" name=""/>
        <dsp:cNvSpPr/>
      </dsp:nvSpPr>
      <dsp:spPr>
        <a:xfrm>
          <a:off x="0" y="2770707"/>
          <a:ext cx="672923" cy="1004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>
              <a:latin typeface="Times New Roman" pitchFamily="18" charset="0"/>
              <a:cs typeface="Times New Roman" pitchFamily="18" charset="0"/>
            </a:rPr>
            <a:t>първи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>
              <a:latin typeface="Times New Roman" pitchFamily="18" charset="0"/>
              <a:cs typeface="Times New Roman" pitchFamily="18" charset="0"/>
            </a:rPr>
            <a:t>гимназиален</a:t>
          </a:r>
          <a:endParaRPr lang="bg-BG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70707"/>
        <a:ext cx="672923" cy="1004839"/>
      </dsp:txXfrm>
    </dsp:sp>
    <dsp:sp modelId="{2DED8E8F-7B4C-4842-B395-4356F69A43C0}">
      <dsp:nvSpPr>
        <dsp:cNvPr id="0" name=""/>
        <dsp:cNvSpPr/>
      </dsp:nvSpPr>
      <dsp:spPr>
        <a:xfrm>
          <a:off x="647751" y="2277598"/>
          <a:ext cx="313834" cy="206292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18D95-DC97-4627-B68E-DCF93C6A1950}">
      <dsp:nvSpPr>
        <dsp:cNvPr id="0" name=""/>
        <dsp:cNvSpPr/>
      </dsp:nvSpPr>
      <dsp:spPr>
        <a:xfrm>
          <a:off x="935789" y="2277598"/>
          <a:ext cx="7090713" cy="205998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Подготвя и представя публични изказвания по различни проблеми (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по морален проблем, по житейски проблем, по граждански проблем</a:t>
          </a: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bg-B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Създава: 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електронно писмо, резюме на научен текст, резюме на медиен текст, заявление, делово писмо, </a:t>
          </a:r>
          <a:r>
            <a:rPr lang="en-US" sz="1800" i="1" kern="1200" dirty="0" smtClean="0">
              <a:latin typeface="Times New Roman" pitchFamily="18" charset="0"/>
              <a:cs typeface="Times New Roman" pitchFamily="18" charset="0"/>
            </a:rPr>
            <a:t>CV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, есе по морален проблем, есе по граждански проблем.</a:t>
          </a:r>
          <a:endParaRPr lang="bg-BG" sz="1800" kern="1200" dirty="0"/>
        </a:p>
      </dsp:txBody>
      <dsp:txXfrm>
        <a:off x="935789" y="2277598"/>
        <a:ext cx="7090713" cy="2059982"/>
      </dsp:txXfrm>
    </dsp:sp>
    <dsp:sp modelId="{3CE19C92-1DEB-48F7-91D1-196184CEFA97}">
      <dsp:nvSpPr>
        <dsp:cNvPr id="0" name=""/>
        <dsp:cNvSpPr/>
      </dsp:nvSpPr>
      <dsp:spPr>
        <a:xfrm>
          <a:off x="0" y="4682168"/>
          <a:ext cx="681722" cy="705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>
              <a:latin typeface="Times New Roman" pitchFamily="18" charset="0"/>
              <a:cs typeface="Times New Roman" pitchFamily="18" charset="0"/>
            </a:rPr>
            <a:t>втори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>
              <a:latin typeface="Times New Roman" pitchFamily="18" charset="0"/>
              <a:cs typeface="Times New Roman" pitchFamily="18" charset="0"/>
            </a:rPr>
            <a:t>гимназиален </a:t>
          </a:r>
          <a:endParaRPr lang="bg-BG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682168"/>
        <a:ext cx="681722" cy="705623"/>
      </dsp:txXfrm>
    </dsp:sp>
    <dsp:sp modelId="{965DFC29-DDC9-4107-A0C2-D1295E639210}">
      <dsp:nvSpPr>
        <dsp:cNvPr id="0" name=""/>
        <dsp:cNvSpPr/>
      </dsp:nvSpPr>
      <dsp:spPr>
        <a:xfrm>
          <a:off x="647750" y="4275442"/>
          <a:ext cx="306619" cy="141318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0F4E9-AB58-4186-A9F4-C256D9727E55}">
      <dsp:nvSpPr>
        <dsp:cNvPr id="0" name=""/>
        <dsp:cNvSpPr/>
      </dsp:nvSpPr>
      <dsp:spPr>
        <a:xfrm>
          <a:off x="935802" y="4278674"/>
          <a:ext cx="7093259" cy="1387425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Подготвя и представя публично изказване 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по научен проблем</a:t>
          </a: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. Участва при общуване в устна форма в 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интервю за кандидатстване</a:t>
          </a: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bg-B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>
              <a:latin typeface="Times New Roman" pitchFamily="18" charset="0"/>
              <a:cs typeface="Times New Roman" pitchFamily="18" charset="0"/>
            </a:rPr>
            <a:t>Създава: </a:t>
          </a:r>
          <a:r>
            <a:rPr lang="bg-BG" sz="1800" i="1" kern="1200" dirty="0" smtClean="0">
              <a:latin typeface="Times New Roman" pitchFamily="18" charset="0"/>
              <a:cs typeface="Times New Roman" pitchFamily="18" charset="0"/>
            </a:rPr>
            <a:t>конспект на научен текст , библиография, мотивационно писмо, реферат, есе по житейски проблем.</a:t>
          </a:r>
          <a:endParaRPr lang="bg-BG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5802" y="4278674"/>
        <a:ext cx="7093259" cy="138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DB63-F58B-406F-9130-17DEAA4528B1}" type="datetimeFigureOut">
              <a:rPr lang="bg-BG" smtClean="0"/>
              <a:t>15.3.2016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641B-263B-4053-8E60-E920376C6F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298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bg-BG" smtClean="0">
              <a:ea typeface="ＭＳ Ｐゴシック" pitchFamily="34" charset="-128"/>
            </a:endParaRPr>
          </a:p>
        </p:txBody>
      </p:sp>
      <p:sp>
        <p:nvSpPr>
          <p:cNvPr id="1843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6977" indent="-279606">
              <a:defRPr>
                <a:solidFill>
                  <a:schemeClr val="tx1"/>
                </a:solidFill>
                <a:latin typeface="Arial" charset="0"/>
              </a:defRPr>
            </a:lvl2pPr>
            <a:lvl3pPr marL="1118426" indent="-223685">
              <a:defRPr>
                <a:solidFill>
                  <a:schemeClr val="tx1"/>
                </a:solidFill>
                <a:latin typeface="Arial" charset="0"/>
              </a:defRPr>
            </a:lvl3pPr>
            <a:lvl4pPr marL="1565796" indent="-223685">
              <a:defRPr>
                <a:solidFill>
                  <a:schemeClr val="tx1"/>
                </a:solidFill>
                <a:latin typeface="Arial" charset="0"/>
              </a:defRPr>
            </a:lvl4pPr>
            <a:lvl5pPr marL="2013166" indent="-223685">
              <a:defRPr>
                <a:solidFill>
                  <a:schemeClr val="tx1"/>
                </a:solidFill>
                <a:latin typeface="Arial" charset="0"/>
              </a:defRPr>
            </a:lvl5pPr>
            <a:lvl6pPr marL="2460536" indent="-2236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7906" indent="-2236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5277" indent="-2236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2647" indent="-2236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2DD101-EE44-466A-A9F6-57AF622C7207}" type="slidenum">
              <a:rPr lang="bg-BG" altLang="bg-BG" smtClean="0"/>
              <a:pPr/>
              <a:t>7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110872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147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266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93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62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940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488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826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572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859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12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26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76AC-2E0A-4D0A-AE09-10FE522AA508}" type="datetimeFigureOut">
              <a:rPr lang="bg-BG" smtClean="0"/>
              <a:pPr/>
              <a:t>15.3.2016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CE34-83A6-4DCE-9CF1-283597A3D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63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ahUKEwj7yNulpMDLAhXB8RQKHaibBKQQjRwIBw&amp;url=http://rodinaconsult.eu/&amp;psig=AFQjCNH9no9Q-XK2GAadnUwEs6-vK6UoGA&amp;ust=1458048537414440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4800" b="1" i="1" dirty="0" smtClean="0">
                <a:latin typeface="Arial" pitchFamily="34" charset="0"/>
                <a:cs typeface="Arial" pitchFamily="34" charset="0"/>
              </a:rPr>
              <a:t>Проектите </a:t>
            </a:r>
            <a:br>
              <a:rPr lang="bg-BG" sz="4800" b="1" i="1" dirty="0" smtClean="0">
                <a:latin typeface="Arial" pitchFamily="34" charset="0"/>
                <a:cs typeface="Arial" pitchFamily="34" charset="0"/>
              </a:rPr>
            </a:br>
            <a:r>
              <a:rPr lang="bg-BG" sz="4800" b="1" i="1" dirty="0" smtClean="0">
                <a:latin typeface="Arial" pitchFamily="34" charset="0"/>
                <a:cs typeface="Arial" pitchFamily="34" charset="0"/>
              </a:rPr>
              <a:t>на</a:t>
            </a:r>
            <a:br>
              <a:rPr lang="bg-BG" sz="4800" b="1" i="1" dirty="0" smtClean="0">
                <a:latin typeface="Arial" pitchFamily="34" charset="0"/>
                <a:cs typeface="Arial" pitchFamily="34" charset="0"/>
              </a:rPr>
            </a:br>
            <a:r>
              <a:rPr lang="bg-BG" sz="4800" b="1" i="1" dirty="0" smtClean="0">
                <a:latin typeface="Arial" pitchFamily="34" charset="0"/>
                <a:cs typeface="Arial" pitchFamily="34" charset="0"/>
              </a:rPr>
              <a:t>новите учебни програми </a:t>
            </a:r>
            <a:br>
              <a:rPr lang="bg-BG" sz="4800" b="1" i="1" dirty="0" smtClean="0">
                <a:latin typeface="Arial" pitchFamily="34" charset="0"/>
                <a:cs typeface="Arial" pitchFamily="34" charset="0"/>
              </a:rPr>
            </a:br>
            <a:endParaRPr lang="bg-BG" sz="48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Акценти в програмите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До 60% от времето за нови знания</a:t>
            </a:r>
          </a:p>
          <a:p>
            <a:r>
              <a:rPr lang="bg-BG" dirty="0" smtClean="0"/>
              <a:t>Повече възможности за допълнителни дейности, вкл. и извънкласни</a:t>
            </a:r>
          </a:p>
          <a:p>
            <a:r>
              <a:rPr lang="bg-BG" dirty="0" smtClean="0"/>
              <a:t>Повече свобода за учителя</a:t>
            </a:r>
          </a:p>
          <a:p>
            <a:r>
              <a:rPr lang="bg-BG" dirty="0" smtClean="0"/>
              <a:t>Резултатно-ориентирано обучение</a:t>
            </a:r>
          </a:p>
          <a:p>
            <a:r>
              <a:rPr lang="bg-BG" dirty="0" smtClean="0"/>
              <a:t>Междупредметни връзки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5126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611083" y="5247177"/>
            <a:ext cx="3767162" cy="530787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началния етап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9140" y="5247176"/>
            <a:ext cx="3240360" cy="530787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Родната реч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Иван Вазов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76212" y="4192203"/>
            <a:ext cx="3812214" cy="892981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история и цивилизации  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 като примери за </a:t>
            </a:r>
            <a:r>
              <a:rPr lang="bg-B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междупредметни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връзки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84063" y="4192203"/>
            <a:ext cx="3240360" cy="892981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Фолклорни песни – 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Даваш ли, даваш, </a:t>
            </a:r>
            <a:r>
              <a:rPr lang="bg-BG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Балканджи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Йово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епосът за Крали Марко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6211" y="2342795"/>
            <a:ext cx="3852502" cy="706793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музика 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 – </a:t>
            </a:r>
          </a:p>
          <a:p>
            <a:pPr>
              <a:defRPr/>
            </a:pP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Къде си, вярна, ти любов народна ?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66425" y="2342795"/>
            <a:ext cx="3240360" cy="1597736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Възрожденските текстове от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</a:t>
            </a:r>
          </a:p>
          <a:p>
            <a:pPr>
              <a:defRPr/>
            </a:pP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87875" y="1011293"/>
            <a:ext cx="3800550" cy="1285771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литература в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 и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история и цивилизации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VII, VIII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66425" y="1011293"/>
            <a:ext cx="3240360" cy="834970"/>
          </a:xfrm>
          <a:prstGeom prst="roundRect">
            <a:avLst>
              <a:gd name="adj" fmla="val 1667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Откъсът от 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славянобългарска 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4"/>
          <p:cNvSpPr/>
          <p:nvPr/>
        </p:nvSpPr>
        <p:spPr>
          <a:xfrm>
            <a:off x="1562100" y="198438"/>
            <a:ext cx="5976938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0480" tIns="20320" rIns="30480" bIns="20320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ОБЩЕСТВЕНА ЧУВСТВИТЕЛНОСТ ...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576638" y="1363663"/>
            <a:ext cx="977900" cy="48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4" name="Right Arrow 3"/>
          <p:cNvSpPr/>
          <p:nvPr/>
        </p:nvSpPr>
        <p:spPr>
          <a:xfrm>
            <a:off x="3565525" y="25654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5" name="Right Arrow 4"/>
          <p:cNvSpPr/>
          <p:nvPr/>
        </p:nvSpPr>
        <p:spPr>
          <a:xfrm>
            <a:off x="3594100" y="429895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6" name="Right Arrow 5"/>
          <p:cNvSpPr/>
          <p:nvPr/>
        </p:nvSpPr>
        <p:spPr>
          <a:xfrm>
            <a:off x="3609975" y="52101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5" name="Rounded Rectangle 24"/>
          <p:cNvSpPr/>
          <p:nvPr/>
        </p:nvSpPr>
        <p:spPr>
          <a:xfrm>
            <a:off x="4576211" y="3141663"/>
            <a:ext cx="3852501" cy="935409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литература 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 –</a:t>
            </a:r>
          </a:p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Стани, </a:t>
            </a:r>
            <a:r>
              <a:rPr lang="bg-BG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Вятър ечи …, а Хубава си, моя горо –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3576638" y="33591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7" name="Rounded Rectangle 26"/>
          <p:cNvSpPr/>
          <p:nvPr/>
        </p:nvSpPr>
        <p:spPr>
          <a:xfrm>
            <a:off x="418068" y="6021288"/>
            <a:ext cx="3240360" cy="548764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Хайдути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Христо Ботев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3675063" y="60531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9" name="Rounded Rectangle 28"/>
          <p:cNvSpPr/>
          <p:nvPr/>
        </p:nvSpPr>
        <p:spPr>
          <a:xfrm>
            <a:off x="4669125" y="6019927"/>
            <a:ext cx="3719301" cy="530787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литература 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</a:p>
        </p:txBody>
      </p:sp>
    </p:spTree>
    <p:extLst>
      <p:ext uri="{BB962C8B-B14F-4D97-AF65-F5344CB8AC3E}">
        <p14:creationId xmlns:p14="http://schemas.microsoft.com/office/powerpoint/2010/main" val="18362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1042449"/>
              </p:ext>
            </p:extLst>
          </p:nvPr>
        </p:nvGraphicFramePr>
        <p:xfrm>
          <a:off x="457200" y="2132856"/>
          <a:ext cx="4041775" cy="402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4585895"/>
              </p:ext>
            </p:extLst>
          </p:nvPr>
        </p:nvGraphicFramePr>
        <p:xfrm>
          <a:off x="4632325" y="2132856"/>
          <a:ext cx="4041775" cy="402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87624" y="124258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atin typeface="Arial" pitchFamily="34" charset="0"/>
                <a:cs typeface="Arial" pitchFamily="34" charset="0"/>
              </a:rPr>
              <a:t>Според настоящите учебни програми</a:t>
            </a:r>
            <a:endParaRPr lang="bg-BG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460" y="124258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latin typeface="Arial" pitchFamily="34" charset="0"/>
                <a:cs typeface="Arial" pitchFamily="34" charset="0"/>
              </a:rPr>
              <a:t>Според  проектите за учебни програми</a:t>
            </a:r>
            <a:endParaRPr lang="bg-BG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87624" y="404664"/>
            <a:ext cx="70491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bg-BG" altLang="bg-BG" sz="2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НАЦИОНАЛНА И СВЕТОВНА ИСТОРИЯ</a:t>
            </a:r>
            <a:endParaRPr lang="bg-BG" altLang="bg-BG" sz="2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775245"/>
              </p:ext>
            </p:extLst>
          </p:nvPr>
        </p:nvGraphicFramePr>
        <p:xfrm>
          <a:off x="1120993" y="1338810"/>
          <a:ext cx="7056784" cy="432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72341" y="419743"/>
            <a:ext cx="68016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bg-BG" altLang="bg-BG" sz="2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БЪЛГАРСКА И ЧУЖДА ЛИТЕРАТУРА</a:t>
            </a:r>
            <a:endParaRPr lang="bg-BG" altLang="bg-BG" sz="2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bg-BG" altLang="bg-BG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Според проектите на учебни програми (</a:t>
            </a:r>
            <a:r>
              <a:rPr lang="en-US" altLang="bg-BG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– XII </a:t>
            </a:r>
            <a:r>
              <a:rPr lang="bg-BG" altLang="bg-BG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клас)</a:t>
            </a:r>
            <a:endParaRPr lang="bg-BG" altLang="bg-BG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rodinaconsult.eu/wp-content/uploads/2013/03/Flag-Creatorbgnew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974" y="3573016"/>
            <a:ext cx="792088" cy="56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rodinaconsult.eu/wp-content/uploads/2013/03/Flag-Creatorbgnew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78" y="2708920"/>
            <a:ext cx="1406493" cy="100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9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017"/>
          </a:xfrm>
        </p:spPr>
        <p:txBody>
          <a:bodyPr>
            <a:normAutofit/>
          </a:bodyPr>
          <a:lstStyle/>
          <a:p>
            <a:r>
              <a:rPr lang="bg-BG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Междупредметни</a:t>
            </a:r>
            <a:r>
              <a:rPr lang="bg-BG" sz="4000" smtClean="0">
                <a:latin typeface="Arial" panose="020B0604020202020204" pitchFamily="34" charset="0"/>
                <a:cs typeface="Arial" panose="020B0604020202020204" pitchFamily="34" charset="0"/>
              </a:rPr>
              <a:t> връзки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780845"/>
              </p:ext>
            </p:extLst>
          </p:nvPr>
        </p:nvGraphicFramePr>
        <p:xfrm>
          <a:off x="294521" y="1196753"/>
          <a:ext cx="8597961" cy="5443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5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Учебен предмет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VII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VIII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IХ клас</a:t>
                      </a:r>
                      <a:endParaRPr lang="bg-BG" sz="140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цивилизаци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Античност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Средновековие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(V-ХV/VII век)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България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контекста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световната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ХVIII-ХХI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век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Световна история (ХVI-ХIХ век)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Световна история (ХХ-ХХI век)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България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Основни норми и ценности на 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традиционна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та </a:t>
                      </a: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на фолклорната общност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320" indent="-2032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Светът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човекът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литературата</a:t>
                      </a:r>
                      <a:endParaRPr lang="bg-BG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320" indent="-2032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bg-BG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0320" indent="-2032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Българска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Античност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Средновеко-вие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Ренесанс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Класицизъм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,Просвеще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Романти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зъм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Реализъм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Модерни</a:t>
                      </a:r>
                      <a:r>
                        <a:rPr lang="bg-BG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зъм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Българска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</a:t>
                      </a:r>
                      <a:r>
                        <a:rPr lang="bg-BG" sz="14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тура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икономика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Обща география на света.</a:t>
                      </a:r>
                      <a:endParaRPr lang="bg-BG" sz="14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Африка. Антарктида.</a:t>
                      </a:r>
                      <a:endParaRPr lang="bg-BG" sz="140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Южна Америка. Северна Америка. Азия. Австралия. Океания.</a:t>
                      </a:r>
                      <a:endParaRPr lang="bg-BG" sz="140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Европа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Балкански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полуостров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България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Обща физическа география</a:t>
                      </a:r>
                      <a:endParaRPr lang="bg-BG" sz="140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оциално-икономическа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света</a:t>
                      </a:r>
                      <a:endParaRPr lang="bg-BG" sz="14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България</a:t>
                      </a:r>
                      <a:endParaRPr lang="bg-BG" sz="14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50825" y="687388"/>
            <a:ext cx="8424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altLang="bg-BG"/>
              <a:t/>
            </a:r>
            <a:br>
              <a:rPr lang="bg-BG" altLang="bg-BG"/>
            </a:br>
            <a:endParaRPr lang="bg-BG" altLang="bg-BG"/>
          </a:p>
        </p:txBody>
      </p:sp>
      <p:graphicFrame>
        <p:nvGraphicFramePr>
          <p:cNvPr id="2" name="Diagram 1"/>
          <p:cNvGraphicFramePr/>
          <p:nvPr/>
        </p:nvGraphicFramePr>
        <p:xfrm>
          <a:off x="323528" y="836712"/>
          <a:ext cx="820859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87450" y="115888"/>
            <a:ext cx="684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altLang="bg-BG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КОМУНИКАТИВНА КОМПЕТЕНТНОСТ (БЕ)</a:t>
            </a:r>
          </a:p>
        </p:txBody>
      </p:sp>
    </p:spTree>
    <p:extLst>
      <p:ext uri="{BB962C8B-B14F-4D97-AF65-F5344CB8AC3E}">
        <p14:creationId xmlns:p14="http://schemas.microsoft.com/office/powerpoint/2010/main" val="346532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Новото по история и цивилизации</a:t>
            </a:r>
            <a:endParaRPr lang="bg-BG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51520" y="1251294"/>
          <a:ext cx="8640960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5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 Е Й Н О С Т И</a:t>
                      </a:r>
                      <a:endParaRPr lang="bg-BG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КЛАСНАТА СТАЯ</a:t>
                      </a:r>
                      <a:endParaRPr lang="bg-BG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bg-BG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ИЗВЪН УЧИЛИЩЕ</a:t>
                      </a:r>
                      <a:endParaRPr lang="bg-BG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Организиране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ролеви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игри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b="1" i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Изработване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мултимедийни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презентации</a:t>
                      </a:r>
                      <a:r>
                        <a:rPr kumimoji="0" lang="bg-BG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bg-BG" sz="2000" b="1" i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Изработване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хронологични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таблици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времето</a:t>
                      </a:r>
                      <a:r>
                        <a:rPr kumimoji="0" lang="en-US" sz="200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разнообразни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източници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исторически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справочници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интернет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художествена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литература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екип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предварително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зададени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задачи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проучване</a:t>
                      </a:r>
                      <a:r>
                        <a:rPr kumimoji="0" lang="bg-BG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Представяне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помощта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ИКТ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виртуална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разходка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средновековен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град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или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музей</a:t>
                      </a:r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b="1" i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Организиране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учебни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екскурзии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старите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български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столици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посещение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паметници</a:t>
                      </a:r>
                      <a:r>
                        <a:rPr kumimoji="0" lang="bg-BG" sz="2000" b="1" i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българската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национална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култура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b="1" i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Посещение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музеи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и  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музейни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сбирки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национално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и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регионално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значение</a:t>
                      </a:r>
                      <a:r>
                        <a:rPr kumimoji="0" lang="en-US" sz="200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</a:t>
                      </a:r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библиотека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b="1" i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Организиране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1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екскурзии</a:t>
                      </a:r>
                      <a:r>
                        <a:rPr kumimoji="0" lang="en-US" sz="2000" b="1" i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с 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учебна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0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</a:t>
                      </a:r>
                      <a:r>
                        <a:rPr kumimoji="0" lang="en-US" sz="20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0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паметници</a:t>
                      </a: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0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</a:t>
                      </a: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световно</a:t>
                      </a: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kern="1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значение</a:t>
                      </a: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bg-BG" sz="2000" b="1" i="0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5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1619672" y="150137"/>
            <a:ext cx="5976938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0480" tIns="20320" rIns="30480" bIns="20320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ОБЩЕСТВЕНА ЧУВСТВИТЕЛНОСТ 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45953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Българската история в периода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XV – XVII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век.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96890"/>
              </p:ext>
            </p:extLst>
          </p:nvPr>
        </p:nvGraphicFramePr>
        <p:xfrm>
          <a:off x="143645" y="809328"/>
          <a:ext cx="8928991" cy="5932040"/>
        </p:xfrm>
        <a:graphic>
          <a:graphicData uri="http://schemas.openxmlformats.org/drawingml/2006/table">
            <a:tbl>
              <a:tblPr/>
              <a:tblGrid>
                <a:gridCol w="216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2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b="1" i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bg-BG"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b="1" i="1" u="heavy" spc="-3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bg-BG"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Българските земи под османска власт  (</a:t>
                      </a:r>
                      <a:r>
                        <a:rPr lang="bg-BG" sz="1200" b="1" i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b="1" i="1" u="heavy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bg-BG" sz="1200" b="1" i="1" u="heavy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b="1" i="1" u="heavy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r>
                        <a:rPr lang="bg-BG" sz="1200" b="1" i="1" u="heavy" spc="-30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i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.)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Акценти: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284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4.1. 4.1.</a:t>
                      </a:r>
                      <a:r>
                        <a:rPr lang="en-US" sz="1200" b="1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i="1" spc="-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b="1" i="1" spc="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b="1" i="1" spc="-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b="1" i="1" spc="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b="1" i="1" spc="-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4.1.</a:t>
                      </a:r>
                      <a:r>
                        <a:rPr lang="en-US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bg-BG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bg-BG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Османската политическа система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4.1. 2. Съпротива срещу османската власт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bg-BG" sz="1200" b="1" i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b="1" i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щес</a:t>
                      </a:r>
                      <a:r>
                        <a:rPr lang="bg-BG" sz="1200" b="1" i="1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i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и 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всекидневен живот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4.2.1</a:t>
                      </a:r>
                      <a:r>
                        <a:rPr lang="bg-BG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US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Демографски промени в българските земи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4.2.</a:t>
                      </a:r>
                      <a:r>
                        <a:rPr lang="bg-BG" sz="1200" b="1" i="1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bg-BG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Контакти </a:t>
                      </a: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конфликти във всекидневието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4.3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Култура 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 к</a:t>
                      </a:r>
                      <a:r>
                        <a:rPr lang="bg-BG" sz="1200" b="1" i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</a:t>
                      </a:r>
                      <a:r>
                        <a:rPr lang="bg-BG" sz="1200" b="1" i="1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i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рно наследство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4.3.1.</a:t>
                      </a:r>
                      <a:r>
                        <a:rPr lang="en-US" sz="1200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Българската </a:t>
                      </a:r>
                      <a:r>
                        <a:rPr lang="bg-BG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култура (</a:t>
                      </a:r>
                      <a:r>
                        <a:rPr lang="bg-BG" sz="1200" i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i="1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i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bg-BG" sz="1200" i="1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i="1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</a:t>
                      </a:r>
                      <a:r>
                        <a:rPr lang="bg-BG" sz="1200" i="1" spc="-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i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.)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4.</a:t>
                      </a:r>
                      <a:r>
                        <a:rPr lang="bg-BG" sz="12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bg-BG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Религия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r>
                        <a:rPr lang="bg-BG" sz="1200" b="1" i="1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bg-BG" sz="12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.1. Православието – опора на българите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Използва пространствени ориентири за определяне на границите на Османската империя и българското пространство в нея.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Описва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Осма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лг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системата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държ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авя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б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лг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сма</a:t>
                      </a:r>
                      <a:r>
                        <a:rPr lang="bg-BG" sz="12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Проследява 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карта преселванията от и към българските земи.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основни характеристики на стопанския и обществен живот в селото и града.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Разбира ролята на семейството и рода за съхраняването на народността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Дава 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примери от всекидневието за традициите на различните религиозни общности в българските земи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bg-BG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Дава 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b="1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лт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Дава примери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пресъздаване на 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фол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Установява </a:t>
                      </a:r>
                      <a:r>
                        <a:rPr lang="bg-BG" sz="1200" b="1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асинхронност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между българското и европейското културно развитие.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</a:t>
                      </a:r>
                      <a:r>
                        <a:rPr lang="bg-BG" sz="1200" b="1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ир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b="1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исторически личности и центрове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лг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r>
                        <a:rPr lang="bg-BG" sz="1200" spc="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през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ХV-Х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Разбира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ролята на християнската религия за съхраняване на българската народност.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Обя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ява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роля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лг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</a:t>
                      </a:r>
                      <a:r>
                        <a:rPr lang="bg-BG" sz="12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ХV-Х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 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-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</a:t>
                      </a:r>
                      <a:r>
                        <a:rPr lang="bg-BG" sz="1200" spc="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тци</a:t>
                      </a:r>
                      <a:r>
                        <a:rPr lang="bg-BG" sz="1200" spc="-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-м</a:t>
                      </a:r>
                      <a:r>
                        <a:rPr lang="bg-BG" sz="1200" spc="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ъ</a:t>
                      </a:r>
                      <a:r>
                        <a:rPr lang="bg-BG" sz="1200" spc="-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</a:t>
                      </a:r>
                      <a:r>
                        <a:rPr lang="bg-BG" sz="1200" spc="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</a:t>
                      </a:r>
                      <a:r>
                        <a:rPr lang="bg-BG" sz="1200" spc="-5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  <a:r>
                        <a:rPr lang="bg-BG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g-BG" sz="12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яр</a:t>
                      </a:r>
                      <a:r>
                        <a:rPr lang="bg-BG" sz="12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</a:t>
                      </a:r>
                      <a:r>
                        <a:rPr lang="bg-BG" sz="1200" b="1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кадия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ах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</a:t>
                      </a:r>
                      <a:r>
                        <a:rPr lang="bg-BG" sz="1200" b="1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рая 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община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</a:t>
                      </a:r>
                      <a:r>
                        <a:rPr lang="bg-BG" sz="1200" b="1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йд</a:t>
                      </a:r>
                      <a:r>
                        <a:rPr lang="bg-BG" sz="1200" b="1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bg-BG" sz="1200" b="1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дискриминация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толерантност</a:t>
                      </a: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859</Words>
  <Application>Microsoft Office PowerPoint</Application>
  <PresentationFormat>On-screen Show (4:3)</PresentationFormat>
  <Paragraphs>155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ＭＳ 明朝</vt:lpstr>
      <vt:lpstr>Times New Roman</vt:lpstr>
      <vt:lpstr>Office Theme</vt:lpstr>
      <vt:lpstr>PowerPoint Presentation</vt:lpstr>
      <vt:lpstr>Акценти в програмите</vt:lpstr>
      <vt:lpstr>PowerPoint Presentation</vt:lpstr>
      <vt:lpstr>PowerPoint Presentation</vt:lpstr>
      <vt:lpstr>PowerPoint Presentation</vt:lpstr>
      <vt:lpstr>Междупредметни връзки</vt:lpstr>
      <vt:lpstr>PowerPoint Presentation</vt:lpstr>
      <vt:lpstr>Новото по история и цивилизации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Проектите на  новите учебни програми  по история и цивилизации</dc:title>
  <dc:creator>Radostina Nikolova</dc:creator>
  <cp:lastModifiedBy>Mila Popova</cp:lastModifiedBy>
  <cp:revision>83</cp:revision>
  <cp:lastPrinted>2016-03-14T15:18:08Z</cp:lastPrinted>
  <dcterms:created xsi:type="dcterms:W3CDTF">2016-02-11T08:40:34Z</dcterms:created>
  <dcterms:modified xsi:type="dcterms:W3CDTF">2016-03-15T15:33:46Z</dcterms:modified>
</cp:coreProperties>
</file>