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720" r:id="rId1"/>
  </p:sldMasterIdLst>
  <p:notesMasterIdLst>
    <p:notesMasterId r:id="rId44"/>
  </p:notesMasterIdLst>
  <p:sldIdLst>
    <p:sldId id="256" r:id="rId2"/>
    <p:sldId id="339" r:id="rId3"/>
    <p:sldId id="258" r:id="rId4"/>
    <p:sldId id="265" r:id="rId5"/>
    <p:sldId id="297" r:id="rId6"/>
    <p:sldId id="259" r:id="rId7"/>
    <p:sldId id="260" r:id="rId8"/>
    <p:sldId id="261" r:id="rId9"/>
    <p:sldId id="263" r:id="rId10"/>
    <p:sldId id="286" r:id="rId11"/>
    <p:sldId id="292" r:id="rId12"/>
    <p:sldId id="320" r:id="rId13"/>
    <p:sldId id="465" r:id="rId14"/>
    <p:sldId id="405" r:id="rId15"/>
    <p:sldId id="526" r:id="rId16"/>
    <p:sldId id="527" r:id="rId17"/>
    <p:sldId id="528" r:id="rId18"/>
    <p:sldId id="530" r:id="rId19"/>
    <p:sldId id="529" r:id="rId20"/>
    <p:sldId id="531" r:id="rId21"/>
    <p:sldId id="458" r:id="rId22"/>
    <p:sldId id="466" r:id="rId23"/>
    <p:sldId id="533" r:id="rId24"/>
    <p:sldId id="534" r:id="rId25"/>
    <p:sldId id="476" r:id="rId26"/>
    <p:sldId id="536" r:id="rId27"/>
    <p:sldId id="537" r:id="rId28"/>
    <p:sldId id="538" r:id="rId29"/>
    <p:sldId id="539" r:id="rId30"/>
    <p:sldId id="498" r:id="rId31"/>
    <p:sldId id="499" r:id="rId32"/>
    <p:sldId id="501" r:id="rId33"/>
    <p:sldId id="502" r:id="rId34"/>
    <p:sldId id="503" r:id="rId35"/>
    <p:sldId id="504" r:id="rId36"/>
    <p:sldId id="505" r:id="rId37"/>
    <p:sldId id="506" r:id="rId38"/>
    <p:sldId id="507" r:id="rId39"/>
    <p:sldId id="508" r:id="rId40"/>
    <p:sldId id="511" r:id="rId41"/>
    <p:sldId id="509" r:id="rId42"/>
    <p:sldId id="296" r:id="rId43"/>
  </p:sldIdLst>
  <p:sldSz cx="9144000" cy="6858000" type="screen4x3"/>
  <p:notesSz cx="7104063" cy="102346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9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20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Разпределение по пол</c:v>
                </c:pt>
              </c:strCache>
            </c:strRef>
          </c:tx>
          <c:spPr>
            <a:solidFill>
              <a:srgbClr val="FF0000"/>
            </a:solidFill>
          </c:spPr>
          <c:explosion val="10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84AB-4BD5-A144-8073D354595A}"/>
              </c:ext>
            </c:extLst>
          </c:dPt>
          <c:dLbls>
            <c:dLbl>
              <c:idx val="0"/>
              <c:layout>
                <c:manualLayout>
                  <c:x val="-7.5164593583970124E-2"/>
                  <c:y val="-9.4787937394711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4AB-4BD5-A144-8073D354595A}"/>
                </c:ext>
              </c:extLst>
            </c:dLbl>
            <c:dLbl>
              <c:idx val="1"/>
              <c:layout>
                <c:manualLayout>
                  <c:x val="9.0051067385206823E-2"/>
                  <c:y val="0.21296499935381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4AB-4BD5-A144-8073D354595A}"/>
                </c:ext>
              </c:extLst>
            </c:dLbl>
            <c:numFmt formatCode="# 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Мъже</c:v>
                </c:pt>
                <c:pt idx="1">
                  <c:v>Жени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14049</c:v>
                </c:pt>
                <c:pt idx="1">
                  <c:v>18053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B-4BD5-A144-8073D3545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Разпределение по пол</c:v>
                </c:pt>
              </c:strCache>
            </c:strRef>
          </c:tx>
          <c:spPr>
            <a:solidFill>
              <a:srgbClr val="FF0000"/>
            </a:solidFill>
          </c:spPr>
          <c:explosion val="10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5F05-4D5D-965D-8D5E91D6CD0C}"/>
              </c:ext>
            </c:extLst>
          </c:dPt>
          <c:dLbls>
            <c:dLbl>
              <c:idx val="0"/>
              <c:layout>
                <c:manualLayout>
                  <c:x val="-7.5164593583970124E-2"/>
                  <c:y val="-9.4787937394711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F05-4D5D-965D-8D5E91D6CD0C}"/>
                </c:ext>
              </c:extLst>
            </c:dLbl>
            <c:dLbl>
              <c:idx val="1"/>
              <c:layout>
                <c:manualLayout>
                  <c:x val="8.7635089659925045E-2"/>
                  <c:y val="0.187769260205656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F05-4D5D-965D-8D5E91D6CD0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Мъже</c:v>
                </c:pt>
                <c:pt idx="1">
                  <c:v>Жени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3311</c:v>
                </c:pt>
                <c:pt idx="1">
                  <c:v>6088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05-4D5D-965D-8D5E91D6CD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6614B-FFB7-42CE-A35E-08C5F55D8D33}" type="datetimeFigureOut">
              <a:rPr lang="bg-BG" smtClean="0"/>
              <a:pPr/>
              <a:t>26.3.2018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67C21-3D46-44EC-A969-0F93FA65631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626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altLang="bg-BG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51FC77-08A6-4D1B-B174-D6F3507C0471}" type="slidenum">
              <a:rPr lang="en-US" altLang="bg-BG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35</a:t>
            </a:fld>
            <a:endParaRPr lang="en-US" altLang="bg-BG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984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52B-E7DF-4F83-9314-F5A9017C9B15}" type="datetimeFigureOut">
              <a:rPr lang="bg-BG" smtClean="0"/>
              <a:pPr/>
              <a:t>26.3.2018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D7EE-CCB9-46FD-83ED-CE51020C2E1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52B-E7DF-4F83-9314-F5A9017C9B15}" type="datetimeFigureOut">
              <a:rPr lang="bg-BG" smtClean="0"/>
              <a:pPr/>
              <a:t>26.3.2018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D7EE-CCB9-46FD-83ED-CE51020C2E1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52B-E7DF-4F83-9314-F5A9017C9B15}" type="datetimeFigureOut">
              <a:rPr lang="bg-BG" smtClean="0"/>
              <a:pPr/>
              <a:t>26.3.2018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D7EE-CCB9-46FD-83ED-CE51020C2E1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52B-E7DF-4F83-9314-F5A9017C9B15}" type="datetimeFigureOut">
              <a:rPr lang="bg-BG" smtClean="0"/>
              <a:pPr/>
              <a:t>26.3.2018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D7EE-CCB9-46FD-83ED-CE51020C2E1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52B-E7DF-4F83-9314-F5A9017C9B15}" type="datetimeFigureOut">
              <a:rPr lang="bg-BG" smtClean="0"/>
              <a:pPr/>
              <a:t>26.3.2018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D7EE-CCB9-46FD-83ED-CE51020C2E1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52B-E7DF-4F83-9314-F5A9017C9B15}" type="datetimeFigureOut">
              <a:rPr lang="bg-BG" smtClean="0"/>
              <a:pPr/>
              <a:t>26.3.2018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D7EE-CCB9-46FD-83ED-CE51020C2E1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52B-E7DF-4F83-9314-F5A9017C9B15}" type="datetimeFigureOut">
              <a:rPr lang="bg-BG" smtClean="0"/>
              <a:pPr/>
              <a:t>26.3.2018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D7EE-CCB9-46FD-83ED-CE51020C2E1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52B-E7DF-4F83-9314-F5A9017C9B15}" type="datetimeFigureOut">
              <a:rPr lang="bg-BG" smtClean="0"/>
              <a:pPr/>
              <a:t>26.3.2018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D7EE-CCB9-46FD-83ED-CE51020C2E1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52B-E7DF-4F83-9314-F5A9017C9B15}" type="datetimeFigureOut">
              <a:rPr lang="bg-BG" smtClean="0"/>
              <a:pPr/>
              <a:t>26.3.2018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D7EE-CCB9-46FD-83ED-CE51020C2E1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52B-E7DF-4F83-9314-F5A9017C9B15}" type="datetimeFigureOut">
              <a:rPr lang="bg-BG" smtClean="0"/>
              <a:pPr/>
              <a:t>26.3.2018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D7EE-CCB9-46FD-83ED-CE51020C2E1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52B-E7DF-4F83-9314-F5A9017C9B15}" type="datetimeFigureOut">
              <a:rPr lang="bg-BG" smtClean="0"/>
              <a:pPr/>
              <a:t>26.3.2018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01D7EE-CCB9-46FD-83ED-CE51020C2E1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C1052B-E7DF-4F83-9314-F5A9017C9B15}" type="datetimeFigureOut">
              <a:rPr lang="bg-BG" smtClean="0"/>
              <a:pPr/>
              <a:t>26.3.2018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01D7EE-CCB9-46FD-83ED-CE51020C2E16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bg-center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692696"/>
            <a:ext cx="2736304" cy="2296794"/>
          </a:xfrm>
          <a:prstGeom prst="rect">
            <a:avLst/>
          </a:prstGeom>
        </p:spPr>
      </p:pic>
      <p:pic>
        <p:nvPicPr>
          <p:cNvPr id="9" name="Picture 8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1" y="476672"/>
            <a:ext cx="2421155" cy="24482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3568" y="3068960"/>
            <a:ext cx="792088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</a:t>
            </a:r>
          </a:p>
          <a:p>
            <a:pPr algn="ctr"/>
            <a:r>
              <a:rPr lang="bg-BG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„Студентски стипендии – фаза 1”,</a:t>
            </a:r>
          </a:p>
          <a:p>
            <a:pPr algn="ctr"/>
            <a:endParaRPr lang="bg-BG" sz="9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по Оперативна програма</a:t>
            </a:r>
          </a:p>
          <a:p>
            <a:pPr algn="ctr"/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„Наука и образование за интелигентен растеж“ 2014-2020, </a:t>
            </a:r>
            <a:r>
              <a:rPr lang="bg-BG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bg-BG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ОТЧИТАНЕ НА РЕЗУЛТАТИТЕ ОТ ИЗПЪЛНЕНИЕТО НА ПРОЕКТА</a:t>
            </a:r>
          </a:p>
          <a:p>
            <a:pPr algn="ctr"/>
            <a:r>
              <a:rPr lang="bg-BG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27 март 2018 г.</a:t>
            </a:r>
          </a:p>
          <a:p>
            <a:endParaRPr lang="bg-BG" sz="16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1268760"/>
            <a:ext cx="792088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Индикатори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dirty="0" smtClean="0"/>
              <a:t>1. Студенти по приоритетни специалности, получили стипендии и специални стипендии</a:t>
            </a:r>
          </a:p>
          <a:p>
            <a:pPr indent="265113"/>
            <a:r>
              <a:rPr lang="bg-BG" sz="2200" dirty="0" smtClean="0"/>
              <a:t>Базова стойност общо - 0</a:t>
            </a:r>
          </a:p>
          <a:p>
            <a:pPr indent="265113"/>
            <a:r>
              <a:rPr lang="bg-BG" sz="2200" dirty="0" smtClean="0"/>
              <a:t>Целева стойност общо - 20 000</a:t>
            </a:r>
          </a:p>
          <a:p>
            <a:pPr indent="265113"/>
            <a:r>
              <a:rPr lang="bg-BG" sz="2200" i="1" dirty="0" smtClean="0"/>
              <a:t>Изпълнение – над 30 000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bg-BG" sz="2200" dirty="0" smtClean="0"/>
          </a:p>
          <a:p>
            <a:r>
              <a:rPr lang="bg-BG" sz="2200" dirty="0" smtClean="0"/>
              <a:t>2. Дял на 30-34-годишните завършили висше образование, от включените в дейности по ОП</a:t>
            </a:r>
          </a:p>
          <a:p>
            <a:pPr indent="265113"/>
            <a:r>
              <a:rPr lang="bg-BG" sz="2200" dirty="0" smtClean="0"/>
              <a:t>Базова стойност общо - 26.90 %</a:t>
            </a:r>
          </a:p>
          <a:p>
            <a:pPr indent="265113"/>
            <a:r>
              <a:rPr lang="bg-BG" sz="2200" dirty="0" smtClean="0"/>
              <a:t>Целева стойност общо - 30.00 </a:t>
            </a:r>
            <a:r>
              <a:rPr lang="bg-BG" sz="2200" dirty="0" smtClean="0"/>
              <a:t>%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bg-BG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bg-BG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1340768"/>
            <a:ext cx="806489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dirty="0" smtClean="0"/>
              <a:t>Имайки предвид спецификата на обучение във всяко висше училище, </a:t>
            </a:r>
            <a:r>
              <a:rPr lang="bg-BG" sz="2200" b="1" dirty="0" smtClean="0"/>
              <a:t>условията и реда за </a:t>
            </a:r>
            <a:r>
              <a:rPr lang="bg-BG" sz="2200" b="1" dirty="0" smtClean="0"/>
              <a:t>предоставяне </a:t>
            </a:r>
            <a:r>
              <a:rPr lang="bg-BG" sz="2200" b="1" dirty="0" smtClean="0"/>
              <a:t>на стипендии за постижения в науката </a:t>
            </a:r>
            <a:r>
              <a:rPr lang="bg-BG" sz="2200" b="1" dirty="0" smtClean="0"/>
              <a:t>бяха определени </a:t>
            </a:r>
            <a:r>
              <a:rPr lang="bg-BG" sz="2200" b="1" dirty="0" smtClean="0"/>
              <a:t>самостоятелно от съответното висше училище</a:t>
            </a:r>
            <a:r>
              <a:rPr lang="bg-BG" sz="2200" dirty="0" smtClean="0"/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dirty="0" smtClean="0"/>
              <a:t>Допустима целева група </a:t>
            </a:r>
            <a:r>
              <a:rPr lang="bg-BG" sz="2200" dirty="0" smtClean="0"/>
              <a:t>бяха студенти </a:t>
            </a:r>
            <a:r>
              <a:rPr lang="bg-BG" sz="2200" dirty="0" smtClean="0"/>
              <a:t>с минимален среден успех от предходните два семестъра (за стипендии за стимулиране на обучение в приоритетни за икономиката области) и за предходния един семестър (за стипендии за специални постижения в науката, инженерно-техническите дейности, педагогическите науки, иновациите и предприемачеството, изкуството, културата и спорта) - </a:t>
            </a:r>
            <a:r>
              <a:rPr lang="bg-BG" sz="2200" b="1" dirty="0" smtClean="0"/>
              <a:t>Добър (4,00).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2420888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bg-BG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РЕЗУЛТАТИ ОТ ИЗПЪЛНЕНИЕТО НА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3548" y="2636912"/>
            <a:ext cx="806489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bg-BG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СТИПЕНДИИ ЗА УСПЕХ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bg-BG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133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765595"/>
              </p:ext>
            </p:extLst>
          </p:nvPr>
        </p:nvGraphicFramePr>
        <p:xfrm>
          <a:off x="683568" y="1844824"/>
          <a:ext cx="7848872" cy="315733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Разпределени  </a:t>
                      </a:r>
                      <a:r>
                        <a:rPr lang="bg-BG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квоти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(една </a:t>
                      </a:r>
                      <a:r>
                        <a:rPr lang="bg-BG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квота съдържа 5 месечни стипендии по 150 лв.)</a:t>
                      </a:r>
                      <a:endParaRPr lang="bg-BG" sz="18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34070 </a:t>
                      </a:r>
                      <a:endParaRPr lang="bg-BG" sz="24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Подадени онлайн уникални индивидуални </a:t>
                      </a:r>
                      <a:r>
                        <a:rPr lang="bg-BG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формуляри</a:t>
                      </a:r>
                      <a:endParaRPr lang="bg-BG" sz="24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53795</a:t>
                      </a:r>
                      <a:endParaRPr lang="bg-BG" sz="24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Потвърдени формуляри </a:t>
                      </a:r>
                      <a:r>
                        <a:rPr lang="bg-BG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висшите училища</a:t>
                      </a:r>
                      <a:endParaRPr lang="bg-BG" sz="24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51541</a:t>
                      </a:r>
                      <a:endParaRPr lang="bg-BG" sz="24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Класирани студенти общо</a:t>
                      </a:r>
                      <a:endParaRPr lang="bg-BG" sz="2400" b="1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32102</a:t>
                      </a:r>
                      <a:endParaRPr lang="bg-BG" sz="2400" b="1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2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072340"/>
              </p:ext>
            </p:extLst>
          </p:nvPr>
        </p:nvGraphicFramePr>
        <p:xfrm>
          <a:off x="1043608" y="1196752"/>
          <a:ext cx="6840760" cy="75057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706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Класирани студенти общо</a:t>
                      </a:r>
                      <a:endParaRPr lang="bg-BG" sz="28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32102</a:t>
                      </a:r>
                      <a:endParaRPr lang="bg-BG" sz="28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15400964"/>
              </p:ext>
            </p:extLst>
          </p:nvPr>
        </p:nvGraphicFramePr>
        <p:xfrm>
          <a:off x="1907704" y="2204864"/>
          <a:ext cx="525658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542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016583"/>
              </p:ext>
            </p:extLst>
          </p:nvPr>
        </p:nvGraphicFramePr>
        <p:xfrm>
          <a:off x="899592" y="2060848"/>
          <a:ext cx="7488832" cy="240676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771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dirty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С</a:t>
                      </a:r>
                      <a:r>
                        <a:rPr lang="ru-RU" sz="2400" dirty="0" err="1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ред</a:t>
                      </a:r>
                      <a:r>
                        <a:rPr lang="bg-BG" sz="2400" dirty="0" err="1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ен</a:t>
                      </a:r>
                      <a:r>
                        <a:rPr lang="ru-RU" sz="2400" dirty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 успех</a:t>
                      </a:r>
                      <a:r>
                        <a:rPr lang="bg-BG" sz="2400" dirty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 на класираните студенти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5.45</a:t>
                      </a:r>
                      <a:endParaRPr lang="bg-BG" sz="24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Брой класирани студенти с максимален у</a:t>
                      </a:r>
                      <a:r>
                        <a:rPr lang="ru-RU" sz="240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спех</a:t>
                      </a:r>
                      <a:r>
                        <a:rPr lang="bg-BG" sz="240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  6,00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4380</a:t>
                      </a:r>
                      <a:endParaRPr lang="bg-BG" sz="240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Брой класирани студенти с минимален</a:t>
                      </a:r>
                      <a:r>
                        <a:rPr lang="ru-RU" sz="240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 успех </a:t>
                      </a:r>
                      <a:r>
                        <a:rPr lang="bg-BG" sz="240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 4,00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144</a:t>
                      </a:r>
                      <a:endParaRPr lang="bg-BG" sz="24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2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601212"/>
              </p:ext>
            </p:extLst>
          </p:nvPr>
        </p:nvGraphicFramePr>
        <p:xfrm>
          <a:off x="683568" y="1268760"/>
          <a:ext cx="7848872" cy="39624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912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57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b="1" noProof="0" dirty="0" smtClean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Специалности с най-голям брой на класираните студенти за стипендии за успех (първите 5</a:t>
                      </a:r>
                      <a:r>
                        <a:rPr lang="bg-BG" sz="2400" b="1" noProof="0" dirty="0" smtClean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):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400" noProof="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2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200" noProof="0" dirty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Компютърни системи и технологии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2200" noProof="0" dirty="0" smtClean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200" noProof="0" dirty="0" smtClean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Предучилищна </a:t>
                      </a:r>
                      <a:r>
                        <a:rPr lang="bg-BG" sz="2200" noProof="0" dirty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и начална училищна педагогика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2200" noProof="0" dirty="0" smtClean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200" noProof="0" dirty="0" smtClean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Архитектура</a:t>
                      </a:r>
                      <a:r>
                        <a:rPr lang="bg-BG" sz="2200" noProof="0" dirty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2200" noProof="0" dirty="0" smtClean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200" noProof="0" dirty="0" smtClean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Ветеринарна </a:t>
                      </a:r>
                      <a:r>
                        <a:rPr lang="bg-BG" sz="2200" noProof="0" dirty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медицина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2200" noProof="0" dirty="0" smtClean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200" noProof="0" dirty="0" smtClean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Начална </a:t>
                      </a:r>
                      <a:r>
                        <a:rPr lang="bg-BG" sz="2200" noProof="0" dirty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училищна педагогика и чужд </a:t>
                      </a:r>
                      <a:r>
                        <a:rPr lang="bg-BG" sz="2200" noProof="0" dirty="0" smtClean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език</a:t>
                      </a:r>
                      <a:endParaRPr lang="bg-BG" sz="2200" noProof="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200" b="1" noProof="0" dirty="0" smtClean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1114</a:t>
                      </a:r>
                      <a:endParaRPr lang="bg-BG" sz="2200" noProof="0" dirty="0" smtClean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bg-BG" sz="2200" b="1" noProof="0" dirty="0" smtClean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200" b="1" noProof="0" dirty="0" smtClean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988</a:t>
                      </a:r>
                      <a:endParaRPr lang="bg-BG" sz="2200" noProof="0" dirty="0" smtClean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bg-BG" sz="2200" b="1" noProof="0" dirty="0" smtClean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200" b="1" noProof="0" dirty="0" smtClean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837</a:t>
                      </a:r>
                      <a:endParaRPr lang="bg-BG" sz="2200" noProof="0" dirty="0" smtClean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bg-BG" sz="2200" b="1" noProof="0" dirty="0" smtClean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200" b="1" noProof="0" dirty="0" smtClean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704</a:t>
                      </a:r>
                      <a:endParaRPr lang="bg-BG" sz="2200" noProof="0" dirty="0" smtClean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bg-BG" sz="2200" b="1" noProof="0" dirty="0" smtClean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200" b="1" noProof="0" dirty="0" smtClean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695</a:t>
                      </a:r>
                      <a:endParaRPr lang="bg-BG" sz="2200" noProof="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2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3568" y="1196752"/>
          <a:ext cx="7848872" cy="440817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57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1" dirty="0">
                          <a:latin typeface="Times New Roman"/>
                          <a:ea typeface="PMingLiU"/>
                          <a:cs typeface="Times New Roman"/>
                        </a:rPr>
                        <a:t>Висши училища с най-висок среден успех на класираните студенти (първите 10)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0" dirty="0" smtClean="0">
                          <a:latin typeface="Times New Roman"/>
                          <a:ea typeface="PMingLiU"/>
                          <a:cs typeface="Times New Roman"/>
                        </a:rPr>
                        <a:t>Висше училище по мениджмънт</a:t>
                      </a:r>
                      <a:r>
                        <a:rPr lang="bg-BG" sz="2400" b="0" dirty="0">
                          <a:latin typeface="Times New Roman"/>
                          <a:ea typeface="PMingLiU"/>
                          <a:cs typeface="Times New Roman"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0" dirty="0" smtClean="0">
                          <a:latin typeface="Times New Roman"/>
                          <a:ea typeface="PMingLiU"/>
                          <a:cs typeface="Times New Roman"/>
                        </a:rPr>
                        <a:t>Национална</a:t>
                      </a:r>
                      <a:r>
                        <a:rPr lang="bg-BG" sz="2400" b="0" baseline="0" dirty="0" smtClean="0">
                          <a:latin typeface="Times New Roman"/>
                          <a:ea typeface="PMingLiU"/>
                          <a:cs typeface="Times New Roman"/>
                        </a:rPr>
                        <a:t> музикална академия</a:t>
                      </a:r>
                      <a:r>
                        <a:rPr lang="bg-BG" sz="2400" b="0" dirty="0">
                          <a:latin typeface="Times New Roman"/>
                          <a:ea typeface="PMingLiU"/>
                          <a:cs typeface="Times New Roman"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0" dirty="0" smtClean="0">
                          <a:latin typeface="Times New Roman"/>
                          <a:ea typeface="PMingLiU"/>
                          <a:cs typeface="Times New Roman"/>
                        </a:rPr>
                        <a:t>Военна</a:t>
                      </a:r>
                      <a:r>
                        <a:rPr lang="bg-BG" sz="2400" b="0" baseline="0" dirty="0" smtClean="0">
                          <a:latin typeface="Times New Roman"/>
                          <a:ea typeface="PMingLiU"/>
                          <a:cs typeface="Times New Roman"/>
                        </a:rPr>
                        <a:t> академия “</a:t>
                      </a:r>
                      <a:r>
                        <a:rPr lang="bg-BG" sz="2400" b="0" dirty="0" smtClean="0">
                          <a:latin typeface="Times New Roman"/>
                          <a:ea typeface="PMingLiU"/>
                          <a:cs typeface="Times New Roman"/>
                        </a:rPr>
                        <a:t>Г</a:t>
                      </a:r>
                      <a:r>
                        <a:rPr lang="bg-BG" sz="2400" b="0" dirty="0">
                          <a:latin typeface="Times New Roman"/>
                          <a:ea typeface="PMingLiU"/>
                          <a:cs typeface="Times New Roman"/>
                        </a:rPr>
                        <a:t>. С. </a:t>
                      </a:r>
                      <a:r>
                        <a:rPr lang="bg-BG" sz="2400" b="0" dirty="0" smtClean="0">
                          <a:latin typeface="Times New Roman"/>
                          <a:ea typeface="PMingLiU"/>
                          <a:cs typeface="Times New Roman"/>
                        </a:rPr>
                        <a:t>Раковски”</a:t>
                      </a:r>
                      <a:r>
                        <a:rPr lang="bg-BG" sz="2400" b="0" dirty="0">
                          <a:latin typeface="Times New Roman"/>
                          <a:ea typeface="PMingLiU"/>
                          <a:cs typeface="Times New Roman"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0" dirty="0" smtClean="0">
                          <a:latin typeface="Times New Roman"/>
                          <a:ea typeface="PMingLiU"/>
                          <a:cs typeface="Times New Roman"/>
                        </a:rPr>
                        <a:t>Национална</a:t>
                      </a:r>
                      <a:r>
                        <a:rPr lang="bg-BG" sz="2400" b="0" baseline="0" dirty="0" smtClean="0">
                          <a:latin typeface="Times New Roman"/>
                          <a:ea typeface="PMingLiU"/>
                          <a:cs typeface="Times New Roman"/>
                        </a:rPr>
                        <a:t> художествена академия</a:t>
                      </a:r>
                      <a:endParaRPr lang="bg-BG" sz="2400" b="0" dirty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0" dirty="0" smtClean="0">
                          <a:latin typeface="Times New Roman"/>
                          <a:ea typeface="PMingLiU"/>
                          <a:cs typeface="Times New Roman"/>
                        </a:rPr>
                        <a:t>Американски</a:t>
                      </a:r>
                      <a:r>
                        <a:rPr lang="bg-BG" sz="2400" b="0" baseline="0" dirty="0" smtClean="0">
                          <a:latin typeface="Times New Roman"/>
                          <a:ea typeface="PMingLiU"/>
                          <a:cs typeface="Times New Roman"/>
                        </a:rPr>
                        <a:t> университет в България</a:t>
                      </a:r>
                      <a:endParaRPr lang="bg-BG" sz="2400" b="0" dirty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0" dirty="0">
                          <a:latin typeface="Times New Roman"/>
                          <a:ea typeface="PMingLiU"/>
                          <a:cs typeface="Times New Roman"/>
                        </a:rPr>
                        <a:t>НАТФИЗ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0" dirty="0" smtClean="0">
                          <a:latin typeface="Times New Roman"/>
                          <a:ea typeface="PMingLiU"/>
                          <a:cs typeface="Times New Roman"/>
                        </a:rPr>
                        <a:t>Софийски</a:t>
                      </a:r>
                      <a:r>
                        <a:rPr lang="bg-BG" sz="2400" b="0" baseline="0" dirty="0" smtClean="0">
                          <a:latin typeface="Times New Roman"/>
                          <a:ea typeface="PMingLiU"/>
                          <a:cs typeface="Times New Roman"/>
                        </a:rPr>
                        <a:t> университет “Св. </a:t>
                      </a:r>
                      <a:r>
                        <a:rPr lang="bg-BG" sz="2400" b="0" baseline="0" dirty="0" err="1" smtClean="0">
                          <a:latin typeface="Times New Roman"/>
                          <a:ea typeface="PMingLiU"/>
                          <a:cs typeface="Times New Roman"/>
                        </a:rPr>
                        <a:t>Кл</a:t>
                      </a:r>
                      <a:r>
                        <a:rPr lang="bg-BG" sz="2400" b="0" baseline="0" dirty="0" smtClean="0">
                          <a:latin typeface="Times New Roman"/>
                          <a:ea typeface="PMingLiU"/>
                          <a:cs typeface="Times New Roman"/>
                        </a:rPr>
                        <a:t>. Охридски”</a:t>
                      </a:r>
                      <a:endParaRPr lang="bg-BG" sz="2400" b="0" dirty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0" dirty="0" smtClean="0">
                          <a:latin typeface="Times New Roman"/>
                          <a:ea typeface="PMingLiU"/>
                          <a:cs typeface="Times New Roman"/>
                        </a:rPr>
                        <a:t>Нов</a:t>
                      </a:r>
                      <a:r>
                        <a:rPr lang="bg-BG" sz="2400" b="0" baseline="0" dirty="0" smtClean="0">
                          <a:latin typeface="Times New Roman"/>
                          <a:ea typeface="PMingLiU"/>
                          <a:cs typeface="Times New Roman"/>
                        </a:rPr>
                        <a:t> български университет</a:t>
                      </a:r>
                      <a:endParaRPr lang="bg-BG" sz="2400" b="0" dirty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0" dirty="0" err="1">
                          <a:latin typeface="Times New Roman"/>
                          <a:ea typeface="PMingLiU"/>
                          <a:cs typeface="Times New Roman"/>
                        </a:rPr>
                        <a:t>УниБИТ</a:t>
                      </a:r>
                      <a:r>
                        <a:rPr lang="bg-BG" sz="2400" b="0" dirty="0">
                          <a:latin typeface="Times New Roman"/>
                          <a:ea typeface="PMingLiU"/>
                          <a:cs typeface="Times New Roman"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0" dirty="0">
                          <a:latin typeface="Times New Roman"/>
                          <a:ea typeface="PMingLiU"/>
                          <a:cs typeface="Times New Roman"/>
                        </a:rPr>
                        <a:t>АМТИИ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PMingLiU"/>
                          <a:cs typeface="Times New Roman"/>
                        </a:rPr>
                        <a:t>5.99</a:t>
                      </a:r>
                      <a:endParaRPr lang="bg-BG" sz="2400" b="0" dirty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PMingLiU"/>
                          <a:cs typeface="Times New Roman"/>
                        </a:rPr>
                        <a:t>5.97</a:t>
                      </a:r>
                      <a:endParaRPr lang="bg-BG" sz="2400" b="0" dirty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PMingLiU"/>
                          <a:cs typeface="Times New Roman"/>
                        </a:rPr>
                        <a:t>5.85</a:t>
                      </a:r>
                      <a:endParaRPr lang="bg-BG" sz="2400" b="0" dirty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PMingLiU"/>
                          <a:cs typeface="Times New Roman"/>
                        </a:rPr>
                        <a:t>5.82</a:t>
                      </a:r>
                      <a:endParaRPr lang="bg-BG" sz="2400" b="0" dirty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PMingLiU"/>
                          <a:cs typeface="Times New Roman"/>
                        </a:rPr>
                        <a:t>5.81</a:t>
                      </a:r>
                      <a:endParaRPr lang="bg-BG" sz="2400" b="0" dirty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PMingLiU"/>
                          <a:cs typeface="Times New Roman"/>
                        </a:rPr>
                        <a:t>5.74</a:t>
                      </a:r>
                      <a:endParaRPr lang="bg-BG" sz="2400" b="0" dirty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PMingLiU"/>
                          <a:cs typeface="Times New Roman"/>
                        </a:rPr>
                        <a:t>5.73</a:t>
                      </a:r>
                      <a:endParaRPr lang="bg-BG" sz="2400" b="0" dirty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PMingLiU"/>
                          <a:cs typeface="Times New Roman"/>
                        </a:rPr>
                        <a:t>5.70</a:t>
                      </a:r>
                      <a:endParaRPr lang="bg-BG" sz="2400" b="0" dirty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PMingLiU"/>
                          <a:cs typeface="Times New Roman"/>
                        </a:rPr>
                        <a:t>5.70</a:t>
                      </a:r>
                      <a:endParaRPr lang="bg-BG" sz="2400" b="0" dirty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PMingLiU"/>
                          <a:cs typeface="Times New Roman"/>
                        </a:rPr>
                        <a:t>5.70</a:t>
                      </a:r>
                      <a:endParaRPr lang="bg-BG" sz="2400" b="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2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31640" y="1700808"/>
          <a:ext cx="6552728" cy="29260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410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57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1" noProof="0" dirty="0" smtClean="0">
                          <a:latin typeface="Times New Roman"/>
                          <a:ea typeface="PMingLiU"/>
                          <a:cs typeface="Times New Roman"/>
                        </a:rPr>
                        <a:t>Разпределение на студентите според броя на месеците, за които са получили стипендии за успех:</a:t>
                      </a:r>
                      <a:endParaRPr lang="bg-BG" sz="2400" b="1" noProof="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2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610">
                <a:tc>
                  <a:txBody>
                    <a:bodyPr/>
                    <a:lstStyle/>
                    <a:p>
                      <a:pPr marL="0" indent="3671888" algn="r">
                        <a:spcAft>
                          <a:spcPts val="0"/>
                        </a:spcAft>
                        <a:tabLst>
                          <a:tab pos="4748213" algn="l"/>
                        </a:tabLst>
                      </a:pPr>
                      <a:r>
                        <a:rPr lang="bg-BG" sz="2400" noProof="0" dirty="0" smtClean="0">
                          <a:latin typeface="Times New Roman"/>
                          <a:ea typeface="PMingLiU"/>
                          <a:cs typeface="Times New Roman"/>
                        </a:rPr>
                        <a:t>за 1 месец  </a:t>
                      </a:r>
                      <a:br>
                        <a:rPr lang="bg-BG" sz="2400" noProof="0" dirty="0" smtClean="0">
                          <a:latin typeface="Times New Roman"/>
                          <a:ea typeface="PMingLiU"/>
                          <a:cs typeface="Times New Roman"/>
                        </a:rPr>
                      </a:br>
                      <a:r>
                        <a:rPr lang="bg-BG" sz="2400" noProof="0" dirty="0" smtClean="0">
                          <a:latin typeface="Times New Roman"/>
                          <a:ea typeface="PMingLiU"/>
                          <a:cs typeface="Times New Roman"/>
                        </a:rPr>
                        <a:t>за 2 месеца  </a:t>
                      </a:r>
                      <a:br>
                        <a:rPr lang="bg-BG" sz="2400" noProof="0" dirty="0" smtClean="0">
                          <a:latin typeface="Times New Roman"/>
                          <a:ea typeface="PMingLiU"/>
                          <a:cs typeface="Times New Roman"/>
                        </a:rPr>
                      </a:br>
                      <a:r>
                        <a:rPr lang="bg-BG" sz="2400" noProof="0" dirty="0" smtClean="0">
                          <a:latin typeface="Times New Roman"/>
                          <a:ea typeface="PMingLiU"/>
                          <a:cs typeface="Times New Roman"/>
                        </a:rPr>
                        <a:t>за 3 месеца  </a:t>
                      </a:r>
                      <a:br>
                        <a:rPr lang="bg-BG" sz="2400" noProof="0" dirty="0" smtClean="0">
                          <a:latin typeface="Times New Roman"/>
                          <a:ea typeface="PMingLiU"/>
                          <a:cs typeface="Times New Roman"/>
                        </a:rPr>
                      </a:br>
                      <a:r>
                        <a:rPr lang="bg-BG" sz="2400" noProof="0" dirty="0" smtClean="0">
                          <a:latin typeface="Times New Roman"/>
                          <a:ea typeface="PMingLiU"/>
                          <a:cs typeface="Times New Roman"/>
                        </a:rPr>
                        <a:t>за 4 месеца</a:t>
                      </a:r>
                    </a:p>
                    <a:p>
                      <a:pPr marL="0" indent="3760788" algn="r">
                        <a:spcAft>
                          <a:spcPts val="0"/>
                        </a:spcAft>
                        <a:tabLst>
                          <a:tab pos="4748213" algn="l"/>
                        </a:tabLst>
                      </a:pPr>
                      <a:r>
                        <a:rPr lang="bg-BG" sz="2400" noProof="0" dirty="0" smtClean="0">
                          <a:latin typeface="Times New Roman"/>
                          <a:ea typeface="PMingLiU"/>
                          <a:cs typeface="Times New Roman"/>
                        </a:rPr>
                        <a:t>за 5 месеца</a:t>
                      </a:r>
                      <a:endParaRPr lang="bg-BG" sz="2400" noProof="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b="1" noProof="0" dirty="0" smtClean="0">
                          <a:latin typeface="Times New Roman"/>
                          <a:ea typeface="PMingLiU"/>
                          <a:cs typeface="Times New Roman"/>
                        </a:rPr>
                        <a:t>35</a:t>
                      </a:r>
                      <a:endParaRPr lang="bg-BG" sz="2400" noProof="0" dirty="0" smtClean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b="1" noProof="0" dirty="0" smtClean="0">
                          <a:latin typeface="Times New Roman"/>
                          <a:ea typeface="PMingLiU"/>
                          <a:cs typeface="Times New Roman"/>
                        </a:rPr>
                        <a:t>10</a:t>
                      </a:r>
                      <a:endParaRPr lang="bg-BG" sz="2400" noProof="0" dirty="0" smtClean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b="1" noProof="0" dirty="0" smtClean="0">
                          <a:latin typeface="Times New Roman"/>
                          <a:ea typeface="PMingLiU"/>
                          <a:cs typeface="Times New Roman"/>
                        </a:rPr>
                        <a:t>98</a:t>
                      </a:r>
                      <a:endParaRPr lang="bg-BG" sz="2400" noProof="0" dirty="0" smtClean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b="1" noProof="0" dirty="0" smtClean="0">
                          <a:latin typeface="Times New Roman"/>
                          <a:ea typeface="PMingLiU"/>
                          <a:cs typeface="Times New Roman"/>
                        </a:rPr>
                        <a:t>856</a:t>
                      </a:r>
                      <a:endParaRPr lang="bg-BG" sz="2400" noProof="0" dirty="0" smtClean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b="1" noProof="0" dirty="0" smtClean="0">
                          <a:latin typeface="Times New Roman"/>
                          <a:ea typeface="PMingLiU"/>
                          <a:cs typeface="Times New Roman"/>
                        </a:rPr>
                        <a:t>31103</a:t>
                      </a:r>
                      <a:endParaRPr lang="bg-BG" sz="2400" noProof="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2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2348880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bg-BG" sz="4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 ИНФОРМАЦИЯ ЗА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79044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446797"/>
              </p:ext>
            </p:extLst>
          </p:nvPr>
        </p:nvGraphicFramePr>
        <p:xfrm>
          <a:off x="1259632" y="1988840"/>
          <a:ext cx="6768752" cy="24384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495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57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400" b="1" kern="120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Брой студенти, които са получили повече от веднъж стипендия за успех за целия период на проекта:</a:t>
                      </a:r>
                      <a:endParaRPr lang="bg-BG" sz="2400" b="1" noProof="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2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610">
                <a:tc>
                  <a:txBody>
                    <a:bodyPr/>
                    <a:lstStyle/>
                    <a:p>
                      <a:pPr algn="l">
                        <a:tabLst>
                          <a:tab pos="3671888" algn="l"/>
                        </a:tabLst>
                      </a:pPr>
                      <a:r>
                        <a:rPr kumimoji="0" lang="bg-BG" sz="2200" b="0" kern="120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1 семестър    </a:t>
                      </a:r>
                    </a:p>
                    <a:p>
                      <a:pPr algn="l"/>
                      <a:r>
                        <a:rPr kumimoji="0" lang="bg-BG" sz="2200" b="0" kern="120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			2 семестъра</a:t>
                      </a:r>
                    </a:p>
                    <a:p>
                      <a:pPr algn="l"/>
                      <a:r>
                        <a:rPr kumimoji="0" lang="bg-BG" sz="2200" b="0" kern="120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			3 семестъра</a:t>
                      </a:r>
                    </a:p>
                    <a:p>
                      <a:pPr algn="l"/>
                      <a:r>
                        <a:rPr kumimoji="0" lang="bg-BG" sz="2200" b="0" kern="120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			4 семестъра</a:t>
                      </a:r>
                      <a:endParaRPr lang="bg-BG" sz="2200" b="0" noProof="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200" noProof="0" dirty="0" smtClean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8092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200" noProof="0" dirty="0" smtClean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4367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200" noProof="0" dirty="0" smtClean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3024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200" noProof="0" dirty="0" smtClean="0"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1551</a:t>
                      </a:r>
                      <a:endParaRPr lang="bg-BG" sz="2200" noProof="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2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208867"/>
              </p:ext>
            </p:extLst>
          </p:nvPr>
        </p:nvGraphicFramePr>
        <p:xfrm>
          <a:off x="1403649" y="2708920"/>
          <a:ext cx="6264696" cy="17068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bg-BG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Изплатена </a:t>
                      </a:r>
                      <a:r>
                        <a:rPr lang="bg-BG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сума </a:t>
                      </a:r>
                      <a:r>
                        <a:rPr lang="bg-BG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стипендии </a:t>
                      </a:r>
                      <a:r>
                        <a:rPr lang="bg-BG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</a:t>
                      </a:r>
                      <a:r>
                        <a:rPr lang="bg-BG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успех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bg-BG" sz="28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8900" algn="l"/>
                        </a:tabLst>
                      </a:pPr>
                      <a:r>
                        <a:rPr lang="bg-BG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r>
                        <a:rPr lang="bg-BG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151 </a:t>
                      </a:r>
                      <a:r>
                        <a:rPr lang="bg-BG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 </a:t>
                      </a:r>
                      <a:r>
                        <a:rPr lang="bg-BG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лв.</a:t>
                      </a:r>
                      <a:endParaRPr lang="bg-BG" sz="2800" b="1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62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3548" y="2060848"/>
            <a:ext cx="806489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bg-BG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СТИПЕНДИИ ЗА СПЕЦИАЛНИ ПОСТИЖЕНИЯ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bg-BG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019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293696"/>
              </p:ext>
            </p:extLst>
          </p:nvPr>
        </p:nvGraphicFramePr>
        <p:xfrm>
          <a:off x="755576" y="1196752"/>
          <a:ext cx="7632848" cy="434000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noProof="0" dirty="0">
                          <a:latin typeface="+mj-lt"/>
                        </a:rPr>
                        <a:t>Разпределени </a:t>
                      </a:r>
                      <a:r>
                        <a:rPr lang="bg-BG" sz="2400" noProof="0" dirty="0" smtClean="0">
                          <a:latin typeface="+mj-lt"/>
                        </a:rPr>
                        <a:t>квоти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 noProof="0" dirty="0" smtClean="0">
                          <a:latin typeface="+mj-lt"/>
                        </a:rPr>
                        <a:t>(една </a:t>
                      </a:r>
                      <a:r>
                        <a:rPr lang="bg-BG" sz="2000" noProof="0" dirty="0">
                          <a:latin typeface="+mj-lt"/>
                        </a:rPr>
                        <a:t>квота е равна на една стипендия от 300 лв.)</a:t>
                      </a:r>
                      <a:endParaRPr lang="bg-BG" sz="2000" noProof="0" dirty="0">
                        <a:latin typeface="+mj-lt"/>
                        <a:ea typeface="PMingLiU"/>
                        <a:cs typeface="Times New Roman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noProof="0" dirty="0">
                          <a:latin typeface="+mj-lt"/>
                        </a:rPr>
                        <a:t>37604</a:t>
                      </a:r>
                      <a:endParaRPr lang="bg-BG" sz="2400" noProof="0" dirty="0">
                        <a:latin typeface="+mj-lt"/>
                        <a:ea typeface="PMingLiU"/>
                        <a:cs typeface="Times New Roman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noProof="0" dirty="0">
                          <a:latin typeface="+mj-lt"/>
                        </a:rPr>
                        <a:t>Подадени онлайн уникални индивидуални </a:t>
                      </a:r>
                      <a:r>
                        <a:rPr lang="bg-BG" sz="2400" noProof="0" dirty="0" smtClean="0">
                          <a:latin typeface="+mj-lt"/>
                        </a:rPr>
                        <a:t>формуляри</a:t>
                      </a:r>
                      <a:endParaRPr lang="bg-BG" sz="2400" noProof="0" dirty="0">
                        <a:latin typeface="+mj-lt"/>
                        <a:ea typeface="PMingLiU"/>
                        <a:cs typeface="Times New Roman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noProof="0" dirty="0" smtClean="0">
                          <a:latin typeface="+mj-lt"/>
                        </a:rPr>
                        <a:t>36206</a:t>
                      </a:r>
                      <a:endParaRPr lang="bg-BG" sz="2400" noProof="0" dirty="0">
                        <a:latin typeface="+mj-lt"/>
                        <a:ea typeface="PMingLiU"/>
                        <a:cs typeface="Times New Roman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noProof="0">
                          <a:latin typeface="+mj-lt"/>
                        </a:rPr>
                        <a:t>Потвърдени формуляри </a:t>
                      </a:r>
                      <a:r>
                        <a:rPr lang="bg-BG" sz="2400" noProof="0" smtClean="0">
                          <a:latin typeface="+mj-lt"/>
                        </a:rPr>
                        <a:t>от висшите училища</a:t>
                      </a:r>
                      <a:endParaRPr lang="bg-BG" sz="2400" noProof="0">
                        <a:latin typeface="+mj-lt"/>
                        <a:ea typeface="PMingLiU"/>
                        <a:cs typeface="Times New Roman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noProof="0" dirty="0" smtClean="0">
                          <a:latin typeface="+mj-lt"/>
                        </a:rPr>
                        <a:t>29727</a:t>
                      </a:r>
                      <a:endParaRPr lang="bg-BG" sz="2400" noProof="0" dirty="0">
                        <a:latin typeface="+mj-lt"/>
                        <a:ea typeface="PMingLiU"/>
                        <a:cs typeface="Times New Roman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1" noProof="0">
                          <a:latin typeface="+mj-lt"/>
                        </a:rPr>
                        <a:t>Брой </a:t>
                      </a:r>
                      <a:r>
                        <a:rPr lang="bg-BG" sz="2400" b="1" noProof="0" smtClean="0">
                          <a:latin typeface="+mj-lt"/>
                        </a:rPr>
                        <a:t>предоставени стипендии за специални постижения</a:t>
                      </a:r>
                      <a:endParaRPr lang="bg-BG" sz="2400" b="1" noProof="0">
                        <a:latin typeface="+mj-lt"/>
                        <a:ea typeface="PMingLiU"/>
                        <a:cs typeface="Times New Roman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b="1" noProof="0" dirty="0" smtClean="0">
                          <a:latin typeface="+mj-lt"/>
                        </a:rPr>
                        <a:t>24095</a:t>
                      </a:r>
                      <a:endParaRPr lang="bg-BG" sz="2400" b="1" noProof="0" dirty="0">
                        <a:latin typeface="+mj-lt"/>
                        <a:ea typeface="PMingLiU"/>
                        <a:cs typeface="Times New Roman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5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1" noProof="0" dirty="0" smtClean="0">
                          <a:latin typeface="+mj-lt"/>
                        </a:rPr>
                        <a:t>Класирани студенти общо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 b="0" noProof="0" dirty="0" smtClean="0">
                          <a:latin typeface="+mj-lt"/>
                        </a:rPr>
                        <a:t>(без повтаряне на тези с повече от една стипендия за специални постижения)</a:t>
                      </a:r>
                      <a:endParaRPr lang="bg-BG" sz="2000" b="0" noProof="0" dirty="0">
                        <a:latin typeface="+mj-lt"/>
                        <a:ea typeface="PMingLiU"/>
                        <a:cs typeface="Times New Roman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b="1" noProof="0" dirty="0" smtClean="0">
                          <a:latin typeface="+mj-lt"/>
                        </a:rPr>
                        <a:t>9399</a:t>
                      </a:r>
                      <a:endParaRPr lang="bg-BG" sz="2400" b="1" noProof="0" dirty="0">
                        <a:latin typeface="+mj-lt"/>
                        <a:ea typeface="PMingLiU"/>
                        <a:cs typeface="Times New Roman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19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398455"/>
              </p:ext>
            </p:extLst>
          </p:nvPr>
        </p:nvGraphicFramePr>
        <p:xfrm>
          <a:off x="1534207" y="1196752"/>
          <a:ext cx="6624736" cy="75057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348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Класирани студенти общо</a:t>
                      </a:r>
                      <a:endParaRPr lang="bg-BG" sz="28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9399</a:t>
                      </a:r>
                      <a:endParaRPr lang="bg-BG" sz="28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900911566"/>
              </p:ext>
            </p:extLst>
          </p:nvPr>
        </p:nvGraphicFramePr>
        <p:xfrm>
          <a:off x="1907704" y="2204864"/>
          <a:ext cx="525658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542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925386"/>
              </p:ext>
            </p:extLst>
          </p:nvPr>
        </p:nvGraphicFramePr>
        <p:xfrm>
          <a:off x="899592" y="1196752"/>
          <a:ext cx="7128792" cy="302433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lang="ru-RU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ред</a:t>
                      </a:r>
                      <a:r>
                        <a:rPr lang="bg-BG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ен</a:t>
                      </a: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успех на </a:t>
                      </a:r>
                      <a:r>
                        <a:rPr lang="ru-RU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класираните</a:t>
                      </a: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студенти</a:t>
                      </a:r>
                      <a:endParaRPr lang="bg-BG" sz="24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5.59</a:t>
                      </a:r>
                      <a:endParaRPr lang="bg-BG" sz="24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Брой класирани студенти с максимален у</a:t>
                      </a:r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спех</a:t>
                      </a:r>
                      <a:r>
                        <a:rPr lang="bg-BG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6,00</a:t>
                      </a:r>
                      <a:endParaRPr lang="bg-BG" sz="24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7931</a:t>
                      </a:r>
                      <a:endParaRPr lang="bg-BG" sz="24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Брой класирани студенти с минимален</a:t>
                      </a:r>
                      <a:r>
                        <a:rPr lang="ru-RU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успех</a:t>
                      </a:r>
                      <a:r>
                        <a:rPr lang="bg-BG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4,00</a:t>
                      </a:r>
                      <a:endParaRPr lang="bg-BG" sz="240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  <a:endParaRPr lang="bg-BG" sz="24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14112"/>
              </p:ext>
            </p:extLst>
          </p:nvPr>
        </p:nvGraphicFramePr>
        <p:xfrm>
          <a:off x="899592" y="4725144"/>
          <a:ext cx="7128792" cy="64807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Класирани студенти, </a:t>
                      </a:r>
                      <a:r>
                        <a:rPr lang="ru-RU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обучаващи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 по 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специалности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приоритетни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професионални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направления</a:t>
                      </a:r>
                      <a:endParaRPr lang="bg-BG" sz="18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4597</a:t>
                      </a:r>
                      <a:endParaRPr lang="bg-BG" sz="18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6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784040"/>
              </p:ext>
            </p:extLst>
          </p:nvPr>
        </p:nvGraphicFramePr>
        <p:xfrm>
          <a:off x="827584" y="1340768"/>
          <a:ext cx="7416824" cy="381642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020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656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lang="ru-RU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пециалности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най-голям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брой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класираните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студенти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 стипендии за </a:t>
                      </a:r>
                      <a:r>
                        <a:rPr lang="ru-RU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специални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постижения (</a:t>
                      </a:r>
                      <a:r>
                        <a:rPr lang="ru-RU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първите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5):</a:t>
                      </a:r>
                      <a:endParaRPr lang="bg-BG" sz="2400" b="1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2400" dirty="0">
                        <a:latin typeface="+mn-lt"/>
                        <a:ea typeface="PMingLiU"/>
                        <a:cs typeface="Times New Roman"/>
                      </a:endParaRPr>
                    </a:p>
                  </a:txBody>
                  <a:tcPr marL="65633" marR="6563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9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Медицина	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	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Финанси</a:t>
                      </a:r>
                      <a:r>
                        <a:rPr lang="ru-RU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Медицинска</a:t>
                      </a:r>
                      <a:r>
                        <a:rPr lang="ru-RU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сестра	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Компютърни</a:t>
                      </a: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системи</a:t>
                      </a:r>
                      <a:r>
                        <a:rPr lang="ru-RU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технологии	</a:t>
                      </a:r>
                      <a:endParaRPr lang="bg-BG" sz="22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2092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544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453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451</a:t>
                      </a:r>
                      <a:endParaRPr lang="bg-BG" sz="22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6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800352"/>
              </p:ext>
            </p:extLst>
          </p:nvPr>
        </p:nvGraphicFramePr>
        <p:xfrm>
          <a:off x="755576" y="908720"/>
          <a:ext cx="7704856" cy="489654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253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99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Висши училища с най-висок среден успех на класираните студенти (първите 10)</a:t>
                      </a:r>
                      <a:endParaRPr lang="bg-BG" sz="2400" b="1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2400" dirty="0">
                        <a:latin typeface="+mn-lt"/>
                        <a:ea typeface="PMingLiU"/>
                        <a:cs typeface="Times New Roman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6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НАТФИЗ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ВУАРР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ХТМУ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Национална</a:t>
                      </a:r>
                      <a:r>
                        <a:rPr lang="bg-BG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музикална академия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Варненски</a:t>
                      </a:r>
                      <a:r>
                        <a:rPr lang="bg-BG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свободен университет</a:t>
                      </a:r>
                      <a:r>
                        <a:rPr lang="bg-BG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</a:t>
                      </a:r>
                      <a:r>
                        <a:rPr lang="bg-BG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български университет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АМТИИ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Европейски</a:t>
                      </a:r>
                      <a:r>
                        <a:rPr lang="bg-BG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политехнически университет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Американски</a:t>
                      </a:r>
                      <a:r>
                        <a:rPr lang="bg-BG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университет в България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2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Висше</a:t>
                      </a:r>
                      <a:r>
                        <a:rPr lang="bg-BG" sz="2200" baseline="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строително училище</a:t>
                      </a:r>
                      <a:endParaRPr lang="bg-BG" sz="22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5.94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5.92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5.92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5.90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5.87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5.81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5.80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5.78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5.76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5.76</a:t>
                      </a:r>
                      <a:endParaRPr lang="bg-BG" sz="22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6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53330"/>
              </p:ext>
            </p:extLst>
          </p:nvPr>
        </p:nvGraphicFramePr>
        <p:xfrm>
          <a:off x="683568" y="1556792"/>
          <a:ext cx="7920880" cy="34747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87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Брой </a:t>
                      </a:r>
                      <a:r>
                        <a:rPr lang="bg-BG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студенти, спечелили една или повече от една стипендия за специални </a:t>
                      </a:r>
                      <a:r>
                        <a:rPr lang="bg-BG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постижения: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2400" b="1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bg-BG" sz="2000" b="1" dirty="0">
                        <a:latin typeface="+mn-lt"/>
                        <a:ea typeface="PMingLiU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bg-BG" sz="2000" b="1" dirty="0">
                        <a:latin typeface="+mn-lt"/>
                        <a:ea typeface="PMingLiU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PMingLiU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52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стипендия</a:t>
                      </a:r>
                      <a:endParaRPr lang="bg-BG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стипендии</a:t>
                      </a:r>
                      <a:endParaRPr lang="bg-BG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стипендии</a:t>
                      </a:r>
                      <a:endParaRPr lang="bg-BG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стипендии</a:t>
                      </a:r>
                      <a:endParaRPr lang="bg-BG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стипендии</a:t>
                      </a:r>
                      <a:endParaRPr lang="bg-BG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2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стипендии</a:t>
                      </a:r>
                      <a:endParaRPr lang="bg-BG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4053</a:t>
                      </a:r>
                      <a:endParaRPr lang="bg-BG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1790</a:t>
                      </a:r>
                      <a:endParaRPr lang="bg-BG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1662</a:t>
                      </a:r>
                      <a:endParaRPr lang="bg-BG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478</a:t>
                      </a:r>
                      <a:endParaRPr lang="bg-BG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409</a:t>
                      </a:r>
                      <a:endParaRPr lang="bg-BG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433</a:t>
                      </a:r>
                      <a:endParaRPr lang="bg-BG" sz="2200" b="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стипендии</a:t>
                      </a:r>
                      <a:endParaRPr lang="bg-BG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стипендии</a:t>
                      </a:r>
                      <a:endParaRPr lang="bg-BG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стипендии</a:t>
                      </a:r>
                      <a:endParaRPr lang="bg-BG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стипендии</a:t>
                      </a:r>
                      <a:endParaRPr lang="bg-BG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стипендии</a:t>
                      </a:r>
                      <a:endParaRPr lang="bg-BG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стипендии</a:t>
                      </a:r>
                      <a:endParaRPr lang="bg-BG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bg-BG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bg-BG" sz="2200" b="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6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414504"/>
              </p:ext>
            </p:extLst>
          </p:nvPr>
        </p:nvGraphicFramePr>
        <p:xfrm>
          <a:off x="1259632" y="2204864"/>
          <a:ext cx="6552728" cy="21336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bg-BG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Изплатена </a:t>
                      </a:r>
                      <a:r>
                        <a:rPr lang="bg-BG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сума </a:t>
                      </a:r>
                      <a:r>
                        <a:rPr lang="bg-BG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стипендии </a:t>
                      </a:r>
                      <a:r>
                        <a:rPr lang="bg-BG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</a:t>
                      </a:r>
                      <a:r>
                        <a:rPr lang="bg-BG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специални постижения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bg-BG" sz="2800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65633" marR="6563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8900" algn="l"/>
                        </a:tabLst>
                        <a:defRPr/>
                      </a:pPr>
                      <a:r>
                        <a:rPr lang="bg-BG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6 040 </a:t>
                      </a:r>
                      <a:r>
                        <a:rPr lang="bg-BG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040</a:t>
                      </a:r>
                      <a:r>
                        <a:rPr lang="bg-BG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лв.</a:t>
                      </a:r>
                      <a:endParaRPr lang="bg-BG" sz="2800" b="1" dirty="0"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62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1124744"/>
            <a:ext cx="820891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u="sng" dirty="0" smtClean="0">
                <a:cs typeface="Arial" panose="020B0604020202020204" pitchFamily="34" charset="0"/>
              </a:rPr>
              <a:t>Оперативна програма:</a:t>
            </a:r>
            <a:r>
              <a:rPr lang="bg-BG" sz="2200" b="1" dirty="0" smtClean="0">
                <a:cs typeface="Arial" panose="020B0604020202020204" pitchFamily="34" charset="0"/>
              </a:rPr>
              <a:t> „</a:t>
            </a:r>
            <a:r>
              <a:rPr lang="bg-BG" sz="2200" dirty="0" smtClean="0">
                <a:cs typeface="Arial" panose="020B0604020202020204" pitchFamily="34" charset="0"/>
              </a:rPr>
              <a:t>Наука и образование за 					интелигентен растеж“ 2014-2020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u="sng" dirty="0" smtClean="0">
                <a:cs typeface="Arial" panose="020B0604020202020204" pitchFamily="34" charset="0"/>
              </a:rPr>
              <a:t>Приоритетна ос:</a:t>
            </a:r>
            <a:r>
              <a:rPr lang="bg-BG" sz="2200" b="1" dirty="0" smtClean="0">
                <a:cs typeface="Arial" panose="020B0604020202020204" pitchFamily="34" charset="0"/>
              </a:rPr>
              <a:t> “</a:t>
            </a:r>
            <a:r>
              <a:rPr lang="bg-BG" sz="2200" dirty="0" smtClean="0">
                <a:cs typeface="Arial" panose="020B0604020202020204" pitchFamily="34" charset="0"/>
              </a:rPr>
              <a:t>Образование и учене през целия живот”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u="sng" dirty="0" smtClean="0">
                <a:cs typeface="Arial" panose="020B0604020202020204" pitchFamily="34" charset="0"/>
              </a:rPr>
              <a:t>Код на процедура:</a:t>
            </a:r>
            <a:r>
              <a:rPr lang="bg-BG" sz="2200" b="1" dirty="0" smtClean="0">
                <a:cs typeface="Arial" panose="020B0604020202020204" pitchFamily="34" charset="0"/>
              </a:rPr>
              <a:t> </a:t>
            </a:r>
            <a:r>
              <a:rPr lang="bg-BG" sz="2200" dirty="0" smtClean="0">
                <a:cs typeface="Arial" panose="020B0604020202020204" pitchFamily="34" charset="0"/>
              </a:rPr>
              <a:t>BG05M2OP001-2.003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u="sng" dirty="0" smtClean="0">
                <a:cs typeface="Arial" panose="020B0604020202020204" pitchFamily="34" charset="0"/>
              </a:rPr>
              <a:t>Наименование на проекта</a:t>
            </a:r>
            <a:r>
              <a:rPr lang="bg-BG" sz="2200" b="1" u="sng" dirty="0" smtClean="0">
                <a:cs typeface="Arial" panose="020B0604020202020204" pitchFamily="34" charset="0"/>
              </a:rPr>
              <a:t>: </a:t>
            </a:r>
            <a:r>
              <a:rPr lang="bg-BG" sz="2200" dirty="0" smtClean="0">
                <a:cs typeface="Arial" panose="020B0604020202020204" pitchFamily="34" charset="0"/>
              </a:rPr>
              <a:t>"</a:t>
            </a:r>
            <a:r>
              <a:rPr lang="bg-BG" sz="2200" dirty="0" smtClean="0">
                <a:cs typeface="Arial" panose="020B0604020202020204" pitchFamily="34" charset="0"/>
              </a:rPr>
              <a:t>Студентски </a:t>
            </a:r>
            <a:r>
              <a:rPr lang="bg-BG" sz="2200" dirty="0" smtClean="0">
                <a:cs typeface="Arial" panose="020B0604020202020204" pitchFamily="34" charset="0"/>
              </a:rPr>
              <a:t>стипендии - фаза </a:t>
            </a:r>
            <a:r>
              <a:rPr lang="bg-BG" sz="2200" dirty="0" smtClean="0">
                <a:cs typeface="Arial" panose="020B0604020202020204" pitchFamily="34" charset="0"/>
              </a:rPr>
              <a:t>1“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u="sng" dirty="0" smtClean="0">
                <a:cs typeface="Arial" panose="020B0604020202020204" pitchFamily="34" charset="0"/>
              </a:rPr>
              <a:t>Срок на изпълнение, месеци:</a:t>
            </a:r>
            <a:r>
              <a:rPr lang="bg-BG" sz="2200" b="1" dirty="0" smtClean="0">
                <a:cs typeface="Arial" panose="020B0604020202020204" pitchFamily="34" charset="0"/>
              </a:rPr>
              <a:t> </a:t>
            </a:r>
            <a:r>
              <a:rPr lang="bg-BG" sz="2200" dirty="0" smtClean="0">
                <a:cs typeface="Arial" panose="020B0604020202020204" pitchFamily="34" charset="0"/>
              </a:rPr>
              <a:t>24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u="sng" dirty="0" smtClean="0">
                <a:cs typeface="Arial" panose="020B0604020202020204" pitchFamily="34" charset="0"/>
              </a:rPr>
              <a:t>Дата на стартиране:</a:t>
            </a:r>
            <a:r>
              <a:rPr lang="bg-BG" sz="2200" b="1" dirty="0" smtClean="0">
                <a:cs typeface="Arial" panose="020B0604020202020204" pitchFamily="34" charset="0"/>
              </a:rPr>
              <a:t> </a:t>
            </a:r>
            <a:r>
              <a:rPr lang="bg-BG" sz="2200" dirty="0" smtClean="0">
                <a:cs typeface="Arial" panose="020B0604020202020204" pitchFamily="34" charset="0"/>
              </a:rPr>
              <a:t>29.03.2016 г.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u="sng" dirty="0" smtClean="0">
                <a:cs typeface="Arial" panose="020B0604020202020204" pitchFamily="34" charset="0"/>
              </a:rPr>
              <a:t>Дата на приключване:</a:t>
            </a:r>
            <a:r>
              <a:rPr lang="bg-BG" sz="2200" b="1" dirty="0" smtClean="0">
                <a:cs typeface="Arial" panose="020B0604020202020204" pitchFamily="34" charset="0"/>
              </a:rPr>
              <a:t> </a:t>
            </a:r>
            <a:r>
              <a:rPr lang="bg-BG" sz="2200" dirty="0" smtClean="0">
                <a:cs typeface="Arial" panose="020B0604020202020204" pitchFamily="34" charset="0"/>
              </a:rPr>
              <a:t>29.03.2018 г.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u="sng" dirty="0" smtClean="0">
                <a:cs typeface="Arial" panose="020B0604020202020204" pitchFamily="34" charset="0"/>
              </a:rPr>
              <a:t>Общ бюджет:</a:t>
            </a:r>
            <a:r>
              <a:rPr lang="bg-BG" sz="2200" b="1" dirty="0" smtClean="0">
                <a:cs typeface="Arial" panose="020B0604020202020204" pitchFamily="34" charset="0"/>
              </a:rPr>
              <a:t> </a:t>
            </a:r>
            <a:r>
              <a:rPr lang="bg-BG" sz="2200" dirty="0" smtClean="0">
                <a:cs typeface="Arial" panose="020B0604020202020204" pitchFamily="34" charset="0"/>
              </a:rPr>
              <a:t>28 000 </a:t>
            </a:r>
            <a:r>
              <a:rPr lang="bg-BG" sz="2200" dirty="0" err="1" smtClean="0">
                <a:cs typeface="Arial" panose="020B0604020202020204" pitchFamily="34" charset="0"/>
              </a:rPr>
              <a:t>000</a:t>
            </a:r>
            <a:r>
              <a:rPr lang="bg-BG" sz="2200" dirty="0" smtClean="0">
                <a:cs typeface="Arial" panose="020B0604020202020204" pitchFamily="34" charset="0"/>
              </a:rPr>
              <a:t> лв.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504" y="2348880"/>
            <a:ext cx="8928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bg-BG" sz="4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Резултати от проведеното социологическо проучване</a:t>
            </a:r>
          </a:p>
        </p:txBody>
      </p:sp>
    </p:spTree>
    <p:extLst>
      <p:ext uri="{BB962C8B-B14F-4D97-AF65-F5344CB8AC3E}">
        <p14:creationId xmlns:p14="http://schemas.microsoft.com/office/powerpoint/2010/main" val="30608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1484784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altLang="bg-BG" sz="2400" b="1" i="1" dirty="0" smtClean="0"/>
              <a:t>Обект </a:t>
            </a:r>
            <a:r>
              <a:rPr lang="bg-BG" altLang="bg-BG" sz="2400" b="1" i="1" dirty="0"/>
              <a:t>на изследването</a:t>
            </a:r>
            <a:r>
              <a:rPr lang="bg-BG" altLang="bg-BG" sz="2400" b="1" dirty="0"/>
              <a:t> </a:t>
            </a:r>
            <a:r>
              <a:rPr lang="bg-BG" altLang="bg-BG" sz="2400" dirty="0"/>
              <a:t>– студенти регистрирани онлайн в системата за кандидатстване </a:t>
            </a:r>
            <a:r>
              <a:rPr lang="bg-BG" altLang="bg-BG" sz="2400" dirty="0" smtClean="0"/>
              <a:t> </a:t>
            </a:r>
            <a:r>
              <a:rPr lang="bg-BG" altLang="bg-BG" sz="2400" dirty="0"/>
              <a:t>и представители на ръководствата и администрацията във </a:t>
            </a:r>
            <a:r>
              <a:rPr lang="bg-BG" altLang="bg-BG" sz="2400" dirty="0" smtClean="0"/>
              <a:t>висшите училища;</a:t>
            </a:r>
          </a:p>
          <a:p>
            <a:endParaRPr lang="bg-BG" altLang="bg-BG" sz="2400" dirty="0"/>
          </a:p>
          <a:p>
            <a:r>
              <a:rPr lang="bg-BG" altLang="bg-BG" sz="2400" b="1" i="1" dirty="0"/>
              <a:t>Обем на извадките:</a:t>
            </a:r>
          </a:p>
          <a:p>
            <a:pPr lvl="1">
              <a:buFontTx/>
              <a:buChar char="-"/>
            </a:pPr>
            <a:r>
              <a:rPr lang="bg-BG" altLang="bg-BG" sz="2400" dirty="0"/>
              <a:t>студенти, кандидатствали за стипендии за успех – 1000 </a:t>
            </a:r>
          </a:p>
          <a:p>
            <a:pPr lvl="1">
              <a:buFontTx/>
              <a:buChar char="-"/>
            </a:pPr>
            <a:r>
              <a:rPr lang="bg-BG" altLang="bg-BG" sz="2400" dirty="0"/>
              <a:t>студенти, кандидатствали за стипендии за специални постижения  - </a:t>
            </a:r>
            <a:r>
              <a:rPr lang="bg-BG" altLang="bg-BG" sz="2400" dirty="0" smtClean="0"/>
              <a:t>802</a:t>
            </a:r>
            <a:endParaRPr lang="bg-BG" altLang="bg-BG" sz="2400" dirty="0"/>
          </a:p>
          <a:p>
            <a:pPr lvl="1">
              <a:buFontTx/>
              <a:buChar char="-"/>
            </a:pPr>
            <a:r>
              <a:rPr lang="bg-BG" altLang="bg-BG" sz="2400" dirty="0"/>
              <a:t>представители на ръководствата и администрацията </a:t>
            </a:r>
            <a:r>
              <a:rPr lang="bg-BG" altLang="bg-BG" sz="2400" dirty="0" smtClean="0"/>
              <a:t>– 255.</a:t>
            </a:r>
            <a:endParaRPr lang="bg-BG" altLang="bg-BG" sz="2400" dirty="0"/>
          </a:p>
        </p:txBody>
      </p:sp>
    </p:spTree>
    <p:extLst>
      <p:ext uri="{BB962C8B-B14F-4D97-AF65-F5344CB8AC3E}">
        <p14:creationId xmlns:p14="http://schemas.microsoft.com/office/powerpoint/2010/main" val="55112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242088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bg-BG" sz="2400" b="1" dirty="0"/>
              <a:t>В</a:t>
            </a:r>
            <a:r>
              <a:rPr lang="ru-RU" sz="2400" b="1" dirty="0" err="1" smtClean="0">
                <a:cs typeface="Calibri" panose="020F0502020204030204" pitchFamily="34" charset="0"/>
              </a:rPr>
              <a:t>лияние</a:t>
            </a:r>
            <a:r>
              <a:rPr lang="ru-RU" sz="2400" b="1" dirty="0" smtClean="0">
                <a:cs typeface="Calibri" panose="020F0502020204030204" pitchFamily="34" charset="0"/>
              </a:rPr>
              <a:t> </a:t>
            </a:r>
            <a:r>
              <a:rPr lang="ru-RU" sz="2400" b="1" dirty="0">
                <a:cs typeface="Calibri" panose="020F0502020204030204" pitchFamily="34" charset="0"/>
              </a:rPr>
              <a:t>на проекта върху мотивацията на студентите за учене и постигане на високи резултати в учебния и извън учебния </a:t>
            </a:r>
            <a:r>
              <a:rPr lang="ru-RU" sz="2400" b="1" dirty="0" smtClean="0">
                <a:cs typeface="Calibri" panose="020F0502020204030204" pitchFamily="34" charset="0"/>
              </a:rPr>
              <a:t>процес</a:t>
            </a:r>
            <a:endParaRPr lang="bg-BG" sz="2400" dirty="0" smtClean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60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bg-BG" altLang="bg-BG" sz="2000" b="1" dirty="0" smtClean="0">
                <a:cs typeface="Times New Roman" panose="02020603050405020304" pitchFamily="18" charset="0"/>
              </a:rPr>
              <a:t>ВАС ЛИЧНО ВЪЗМОЖНОСТТА ЗА КАНДИДАТСТВАНЕ ЗА СТИПЕНДИЯ ЗА УСПЕХ ПО ПРОЕКТ „СТУДЕНТСКИ СТИПЕНДИИ” МОТИВИРА ЛИ ВИ ЗА УЧЕНЕ И ПОСТИГАНЕ НА ВИСОКИ РЕЗУЛТАТИ В УЧЕБНИЯ ПРОЦЕС? </a:t>
            </a:r>
            <a:r>
              <a:rPr lang="en-US" altLang="bg-BG" sz="2000" b="1" dirty="0" smtClean="0">
                <a:cs typeface="Times New Roman" panose="02020603050405020304" pitchFamily="18" charset="0"/>
              </a:rPr>
              <a:t>(%)</a:t>
            </a:r>
            <a:endParaRPr lang="en-US" altLang="bg-BG" sz="2000" dirty="0" smtClean="0">
              <a:cs typeface="Times New Roman" panose="02020603050405020304" pitchFamily="18" charset="0"/>
            </a:endParaRPr>
          </a:p>
        </p:txBody>
      </p:sp>
      <p:graphicFrame>
        <p:nvGraphicFramePr>
          <p:cNvPr id="1026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63704" y="2051720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r:id="rId3" imgW="8230313" imgH="4523624" progId="Excel.Sheet.8">
                  <p:embed/>
                </p:oleObj>
              </mc:Choice>
              <mc:Fallback>
                <p:oleObj r:id="rId3" imgW="8230313" imgH="4523624" progId="Excel.Sheet.8">
                  <p:embed/>
                  <p:pic>
                    <p:nvPicPr>
                      <p:cNvPr id="0" name="Picture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04" y="2051720"/>
                        <a:ext cx="82296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2992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bg-BG" altLang="bg-BG" sz="2000" b="1" dirty="0" smtClean="0"/>
              <a:t/>
            </a:r>
            <a:br>
              <a:rPr lang="bg-BG" altLang="bg-BG" sz="2000" b="1" dirty="0" smtClean="0"/>
            </a:br>
            <a:r>
              <a:rPr lang="bg-BG" altLang="bg-BG" sz="2000" b="1" dirty="0" smtClean="0"/>
              <a:t>ВАС ЛИЧНО ВЪЗМОЖНОСТТА ЗА КАНДИДАТСТВАНЕ ЗА СТИПЕНДИЯ ЗА СПЕЦИАЛНИ ПОСТИЖЕНИЯ ПО ПРОЕКТ „СТУДЕНТСКИ СТИПЕНДИИ” МОТИВИРА ЛИ ВИ ЗА ПОСТИГАНЕ НА ВИСОКИ РЕЗУЛТАТИ В ИЗВЪН УЧЕБНИЯ ПРОЦЕС?</a:t>
            </a:r>
            <a:r>
              <a:rPr lang="en-US" altLang="bg-BG" sz="2000" b="1" dirty="0" smtClean="0"/>
              <a:t> (%)</a:t>
            </a:r>
            <a:endParaRPr lang="en-US" alt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50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201025" cy="434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r:id="rId3" imgW="8199831" imgH="4346825" progId="Excel.Sheet.8">
                  <p:embed/>
                </p:oleObj>
              </mc:Choice>
              <mc:Fallback>
                <p:oleObj r:id="rId3" imgW="8199831" imgH="4346825" progId="Excel.Sheet.8">
                  <p:embed/>
                  <p:pic>
                    <p:nvPicPr>
                      <p:cNvPr id="0" name="Picture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8201025" cy="434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84478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553536" y="908720"/>
            <a:ext cx="8229600" cy="156778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bg-BG" sz="2000" b="1" dirty="0" smtClean="0"/>
              <a:t/>
            </a:r>
            <a:br>
              <a:rPr lang="en-US" altLang="bg-BG" sz="2000" b="1" dirty="0" smtClean="0"/>
            </a:br>
            <a:r>
              <a:rPr lang="en-US" altLang="bg-BG" sz="2000" b="1" dirty="0" smtClean="0"/>
              <a:t/>
            </a:r>
            <a:br>
              <a:rPr lang="en-US" altLang="bg-BG" sz="2000" b="1" dirty="0" smtClean="0"/>
            </a:br>
            <a:r>
              <a:rPr lang="bg-BG" altLang="bg-BG" sz="2000" b="1" dirty="0" smtClean="0"/>
              <a:t/>
            </a:r>
            <a:br>
              <a:rPr lang="bg-BG" altLang="bg-BG" sz="2000" b="1" dirty="0" smtClean="0"/>
            </a:br>
            <a:r>
              <a:rPr lang="bg-BG" altLang="bg-BG" sz="2000" b="1" dirty="0" smtClean="0"/>
              <a:t>СПОРЕД ВАС ВЪЗМОЖНОСТТА ЗА КАНДИДАТСТВАНЕ ЗА СТИПЕНДИЯ ЗА СПЕЦИАЛНИ ПОСТИЖЕНИЯ ПО ПРОЕКТ „СТУДЕНТСКИ СТИПЕНДИИ” МОТИВИРА ЛИ СТУДЕНТИТЕ ЗА ПОСТИГАНЕ НА ВИСОКИ РЕЗУЛТАТИ В ИЗВЪН УЧЕБНИЯ ПРОЦЕС?</a:t>
            </a:r>
            <a:r>
              <a:rPr lang="en-US" altLang="bg-BG" sz="2000" b="1" dirty="0" smtClean="0"/>
              <a:t> %)</a:t>
            </a:r>
            <a:br>
              <a:rPr lang="en-US" altLang="bg-BG" sz="2000" b="1" dirty="0" smtClean="0"/>
            </a:br>
            <a:r>
              <a:rPr lang="en-US" altLang="bg-BG" sz="2000" b="1" dirty="0" smtClean="0"/>
              <a:t> </a:t>
            </a:r>
            <a:r>
              <a:rPr lang="en-US" altLang="bg-BG" sz="2000" i="1" dirty="0" smtClean="0"/>
              <a:t>(</a:t>
            </a:r>
            <a:r>
              <a:rPr lang="bg-BG" altLang="bg-BG" sz="2000" i="1" dirty="0" smtClean="0"/>
              <a:t>сред представителите на ръководства и администрацията на ВУ</a:t>
            </a:r>
            <a:r>
              <a:rPr lang="en-US" altLang="bg-BG" sz="2000" i="1" dirty="0" smtClean="0"/>
              <a:t>)</a:t>
            </a:r>
            <a:r>
              <a:rPr lang="en-US" altLang="bg-BG" sz="2000" b="1" dirty="0" smtClean="0"/>
              <a:t/>
            </a:r>
            <a:br>
              <a:rPr lang="en-US" altLang="bg-BG" sz="2000" b="1" dirty="0" smtClean="0"/>
            </a:br>
            <a:endParaRPr lang="en-US" altLang="bg-BG" sz="2000" dirty="0" smtClean="0"/>
          </a:p>
        </p:txBody>
      </p:sp>
      <p:graphicFrame>
        <p:nvGraphicFramePr>
          <p:cNvPr id="307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53536" y="2296477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r:id="rId4" imgW="8230313" imgH="4523624" progId="Excel.Sheet.8">
                  <p:embed/>
                </p:oleObj>
              </mc:Choice>
              <mc:Fallback>
                <p:oleObj r:id="rId4" imgW="8230313" imgH="4523624" progId="Excel.Sheet.8">
                  <p:embed/>
                  <p:pic>
                    <p:nvPicPr>
                      <p:cNvPr id="0" name="Picture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36" y="2296477"/>
                        <a:ext cx="82296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69574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2420888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bg-BG" sz="2400" b="1" dirty="0"/>
              <a:t>В</a:t>
            </a:r>
            <a:r>
              <a:rPr lang="ru-RU" sz="2400" b="1" dirty="0" err="1" smtClean="0"/>
              <a:t>лияние</a:t>
            </a:r>
            <a:r>
              <a:rPr lang="ru-RU" sz="2400" b="1" dirty="0" smtClean="0"/>
              <a:t> </a:t>
            </a:r>
            <a:r>
              <a:rPr lang="ru-RU" sz="2400" b="1" dirty="0"/>
              <a:t>на проекта </a:t>
            </a:r>
            <a:r>
              <a:rPr lang="ru-RU" sz="2400" b="1" dirty="0" err="1" smtClean="0"/>
              <a:t>върху</a:t>
            </a:r>
            <a:r>
              <a:rPr lang="ru-RU" sz="2400" b="1" dirty="0" smtClean="0"/>
              <a:t> </a:t>
            </a:r>
            <a:r>
              <a:rPr lang="ru-RU" sz="2400" b="1" dirty="0"/>
              <a:t>привлекателността на 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приоритетните</a:t>
            </a:r>
            <a:r>
              <a:rPr lang="ru-RU" sz="2400" b="1" dirty="0" smtClean="0"/>
              <a:t> </a:t>
            </a:r>
            <a:r>
              <a:rPr lang="ru-RU" sz="2400" b="1" dirty="0"/>
              <a:t>професионални направления  и качеството на висшето образование в България</a:t>
            </a:r>
            <a:br>
              <a:rPr lang="ru-RU" sz="2400" b="1" dirty="0"/>
            </a:br>
            <a:r>
              <a:rPr lang="bg-BG" sz="2400" dirty="0"/>
              <a:t/>
            </a:r>
            <a:br>
              <a:rPr lang="bg-BG" sz="2400" dirty="0"/>
            </a:br>
            <a:endParaRPr lang="bg-BG" sz="2400" dirty="0" smtClean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6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81516" y="850864"/>
            <a:ext cx="8589640" cy="1442424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/>
              <a:t>СПОРЕД ВАС ВЪЗМОЖНОСТТА ЗА ПОЛУЧАВАНЕ НА СТИПЕНДИИ ЗА УСПЕХ ПРИ ОБУЧЕНИЕТО В ТЪЙ НАРЕЧЕНИТЕ ПРИОРИТЕТНИ ПРОФЕСИОНАЛНИ НАПРАВЛЕНИЯ ВОДИ ЛИ </a:t>
            </a:r>
            <a:r>
              <a:rPr lang="bg-BG" sz="2000" b="1" dirty="0" smtClean="0"/>
              <a:t>ДО ПОВИШАВАНЕ </a:t>
            </a:r>
            <a:r>
              <a:rPr lang="bg-BG" sz="2000" b="1" dirty="0" smtClean="0"/>
              <a:t>НА ПРИВЛЕКАТЕЛНОСТТА ЗА ОБУЧЕНИЕ НА СТУДЕНТИТЕ </a:t>
            </a:r>
            <a:r>
              <a:rPr lang="bg-BG" sz="2000" b="1" dirty="0"/>
              <a:t>В</a:t>
            </a:r>
            <a:r>
              <a:rPr lang="bg-BG" sz="2000" b="1" dirty="0" smtClean="0"/>
              <a:t> </a:t>
            </a:r>
            <a:r>
              <a:rPr lang="bg-BG" sz="2000" b="1" dirty="0" smtClean="0"/>
              <a:t>ТЕЗИ НАПРАВЛЕНИЯ?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</p:txBody>
      </p:sp>
      <p:graphicFrame>
        <p:nvGraphicFramePr>
          <p:cNvPr id="4098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61536" y="2276872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r:id="rId3" imgW="8230313" imgH="4523624" progId="Excel.Sheet.8">
                  <p:embed/>
                </p:oleObj>
              </mc:Choice>
              <mc:Fallback>
                <p:oleObj r:id="rId3" imgW="8230313" imgH="4523624" progId="Excel.Sheet.8">
                  <p:embed/>
                  <p:pic>
                    <p:nvPicPr>
                      <p:cNvPr id="0" name="Picture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536" y="2276872"/>
                        <a:ext cx="82296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69350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2420888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bg-BG" sz="2400" b="1" dirty="0"/>
              <a:t>У</a:t>
            </a:r>
            <a:r>
              <a:rPr lang="ru-RU" sz="2400" b="1" dirty="0"/>
              <a:t>довлетвореност  по отношение на процедурите, правилата и условията за кандидатстване </a:t>
            </a:r>
            <a:br>
              <a:rPr lang="ru-RU" sz="2400" b="1" dirty="0"/>
            </a:br>
            <a:r>
              <a:rPr lang="ru-RU" sz="2400" b="1" dirty="0"/>
              <a:t>по проекта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bg-BG" sz="2400" dirty="0"/>
              <a:t/>
            </a:r>
            <a:br>
              <a:rPr lang="bg-BG" sz="2400" dirty="0"/>
            </a:br>
            <a:endParaRPr lang="bg-BG" sz="2400" dirty="0" smtClean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3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sz="2000" b="1" dirty="0" smtClean="0"/>
              <a:t>КАКВА Е ВАШАТА ОЦЕНКА ЗА ПРОЦЕДУРИТЕ, ПРАВИЛАТА И УСЛОВИЯТА ЗА КАНДИДАТСТВАНЕ ЗА СТИПЕНДИЯ ЗА УСПЕХ </a:t>
            </a:r>
            <a:r>
              <a:rPr lang="bg-BG" sz="2000" b="1" dirty="0" smtClean="0"/>
              <a:t>И/ИЛИ</a:t>
            </a:r>
            <a:r>
              <a:rPr lang="bg-BG" sz="2000" b="1" dirty="0" smtClean="0"/>
              <a:t> </a:t>
            </a:r>
            <a:r>
              <a:rPr lang="bg-BG" sz="2000" b="1" dirty="0" smtClean="0"/>
              <a:t>СПЕЦИАЛНИ ПОСТИЖЕНИЯ?</a:t>
            </a:r>
            <a:r>
              <a:rPr lang="en-US" sz="2000" b="1" dirty="0" smtClean="0"/>
              <a:t> (%)</a:t>
            </a:r>
          </a:p>
        </p:txBody>
      </p:sp>
      <p:graphicFrame>
        <p:nvGraphicFramePr>
          <p:cNvPr id="6146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39552" y="2420888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r:id="rId3" imgW="8230313" imgH="4523624" progId="Excel.Sheet.8">
                  <p:embed/>
                </p:oleObj>
              </mc:Choice>
              <mc:Fallback>
                <p:oleObj r:id="rId3" imgW="8230313" imgH="4523624" progId="Excel.Sheet.8">
                  <p:embed/>
                  <p:pic>
                    <p:nvPicPr>
                      <p:cNvPr id="0" name="Picture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420888"/>
                        <a:ext cx="82296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07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742" y="1412776"/>
            <a:ext cx="80648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Управляващ орган:</a:t>
            </a:r>
            <a:r>
              <a:rPr lang="bg-BG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2200" dirty="0" smtClean="0"/>
              <a:t>Изпълнителна агенция „Оперативна програма „Наука и образование за интелигентен растеж“ към министъра на образованието и науката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Бенефициент:</a:t>
            </a:r>
            <a:r>
              <a:rPr lang="bg-BG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2200" dirty="0" smtClean="0"/>
              <a:t>Министерство на образованието и науката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Партньори:</a:t>
            </a:r>
            <a:r>
              <a:rPr lang="bg-BG" sz="2200" dirty="0" smtClean="0"/>
              <a:t> Всички висши училища в Република България, създадени в съответствие със Закона за висшето образование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Екип на проекта:</a:t>
            </a:r>
            <a:r>
              <a:rPr lang="bg-BG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2200" dirty="0" smtClean="0"/>
              <a:t>Служители на Министерството на образованието и науката и външни експерти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Екипи във висшите училища:</a:t>
            </a:r>
            <a:r>
              <a:rPr lang="bg-BG" sz="2200" dirty="0" smtClean="0"/>
              <a:t> Служители на висшите училища и студенти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08752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bg-BG" altLang="bg-BG" sz="2000" b="1" dirty="0" smtClean="0"/>
              <a:t>СПОРЕД ВАС ВЪЗМОЖНОСТТА ЗА ПОЛУЧАВАНЕ НА СТИПЕНДИИ ЗА УСПЕХ И/ИЛИ СПЕЦИАЛНИ ПОСТИЖЕНИЯ ВОДИ ЛИ ДО ПОВИШАВАНЕ НА КАЧЕСТВОТО НА ОБУЧЕНИЕТО ВЪВ ВИСШЕТО УЧИЛИЩЕ, КЪДЕТО УЧИТЕ</a:t>
            </a:r>
            <a:r>
              <a:rPr lang="en-US" altLang="bg-BG" sz="2000" b="1" dirty="0" smtClean="0"/>
              <a:t>? (%)</a:t>
            </a:r>
            <a:endParaRPr lang="en-US" altLang="bg-BG" sz="2000" dirty="0" smtClean="0"/>
          </a:p>
        </p:txBody>
      </p:sp>
      <p:graphicFrame>
        <p:nvGraphicFramePr>
          <p:cNvPr id="5122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0280" y="2332037"/>
          <a:ext cx="83820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r:id="rId3" imgW="8382727" imgH="4523624" progId="Excel.Sheet.8">
                  <p:embed/>
                </p:oleObj>
              </mc:Choice>
              <mc:Fallback>
                <p:oleObj r:id="rId3" imgW="8382727" imgH="4523624" progId="Excel.Sheet.8">
                  <p:embed/>
                  <p:pic>
                    <p:nvPicPr>
                      <p:cNvPr id="0" name="Picture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80" y="2332037"/>
                        <a:ext cx="83820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23745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sz="2000" b="1" dirty="0" smtClean="0"/>
              <a:t>ЗА КАКВО ИЗПОЛЗВАХТЕ ОТПУСНАТИТЕ СРЕДСТВА ЗА СТИПЕНДИИ?</a:t>
            </a:r>
            <a:r>
              <a:rPr lang="en-US" sz="2000" b="1" dirty="0" smtClean="0"/>
              <a:t> (%)</a:t>
            </a:r>
            <a:r>
              <a:rPr lang="bg-BG" sz="20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sz="1800" dirty="0" smtClean="0"/>
              <a:t>(</a:t>
            </a:r>
            <a:r>
              <a:rPr lang="bg-BG" sz="1800" i="1" dirty="0" smtClean="0"/>
              <a:t>Анкетираните са посочвали повече от 1 отговор.)</a:t>
            </a:r>
            <a:endParaRPr lang="en-US" sz="1800" dirty="0" smtClean="0"/>
          </a:p>
        </p:txBody>
      </p:sp>
      <p:graphicFrame>
        <p:nvGraphicFramePr>
          <p:cNvPr id="7170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2856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r:id="rId3" imgW="8230313" imgH="4523624" progId="Excel.Sheet.8">
                  <p:embed/>
                </p:oleObj>
              </mc:Choice>
              <mc:Fallback>
                <p:oleObj r:id="rId3" imgW="8230313" imgH="4523624" progId="Excel.Sheet.8">
                  <p:embed/>
                  <p:pic>
                    <p:nvPicPr>
                      <p:cNvPr id="0" name="Picture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32856"/>
                        <a:ext cx="82296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32460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 descr="OP-2014-2020-b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438400"/>
            <a:ext cx="76200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BG05М2ОР001-2.003-0001- 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1772816"/>
            <a:ext cx="813690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400" b="1" u="sng" dirty="0" smtClean="0"/>
              <a:t>Етапи на изпълнение: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400" dirty="0" smtClean="0"/>
              <a:t>Проектът обхвана четири семестъра: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bg-BG" sz="2400" dirty="0" smtClean="0"/>
              <a:t> летен семестър на учебната 2015/2016 г.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bg-BG" sz="2400" dirty="0" smtClean="0"/>
              <a:t> зимен и летен семестър на учебната 2016/2017 г.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bg-BG" sz="2400" dirty="0" smtClean="0"/>
              <a:t> изминалия зимен семестър на учебната 2017/2018 г.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bg-BG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bg-BG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1916832"/>
            <a:ext cx="777686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400" b="1" dirty="0" smtClean="0"/>
              <a:t>Обща цел на проекта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400" dirty="0" smtClean="0"/>
              <a:t>Проектът имаше за цел чрез система от стипендии да стимулира </a:t>
            </a:r>
            <a:r>
              <a:rPr lang="bg-BG" sz="2400" dirty="0" smtClean="0"/>
              <a:t>интереса към </a:t>
            </a:r>
            <a:r>
              <a:rPr lang="bg-BG" sz="2400" dirty="0" smtClean="0"/>
              <a:t>дадени области на висшето образование, определени като приоритетни за страната и да разшири обхвата на образователната услуга посредством допълнителен ресурс, който да направи </a:t>
            </a:r>
            <a:r>
              <a:rPr lang="bg-BG" sz="2400" dirty="0" smtClean="0"/>
              <a:t>обучението </a:t>
            </a:r>
            <a:r>
              <a:rPr lang="bg-BG" sz="2400" dirty="0" smtClean="0"/>
              <a:t>по-достъпно.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1340768"/>
            <a:ext cx="846043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dirty="0" smtClean="0"/>
              <a:t>Чрез предоставяне на студентски </a:t>
            </a:r>
            <a:r>
              <a:rPr lang="bg-BG" sz="2200" b="1" dirty="0" smtClean="0"/>
              <a:t>стипендии за успех </a:t>
            </a:r>
            <a:r>
              <a:rPr lang="bg-BG" sz="2200" dirty="0" smtClean="0"/>
              <a:t>бе стимулирано </a:t>
            </a:r>
            <a:r>
              <a:rPr lang="bg-BG" sz="2200" dirty="0" smtClean="0"/>
              <a:t>обучението </a:t>
            </a:r>
            <a:r>
              <a:rPr lang="bg-BG" sz="2200" dirty="0" smtClean="0"/>
              <a:t>в </a:t>
            </a:r>
            <a:r>
              <a:rPr lang="bg-BG" sz="2200" dirty="0" smtClean="0"/>
              <a:t>приоритетните за икономиката области, както и в приоритетни сфери и политики на Европейския социален фонд (специалности, в които има дефицит на кадри и на кандидат-студенти).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dirty="0" smtClean="0"/>
              <a:t>Чрез предоставянето на </a:t>
            </a:r>
            <a:r>
              <a:rPr lang="bg-BG" sz="2200" b="1" dirty="0" smtClean="0"/>
              <a:t>стипендии за специални постижения </a:t>
            </a:r>
            <a:r>
              <a:rPr lang="bg-BG" sz="2200" dirty="0" smtClean="0"/>
              <a:t>в науката, инженерно-техническите дейности, педагогическите науки, иновациите и предприемачеството, изкуството, културата и спорта </a:t>
            </a:r>
            <a:r>
              <a:rPr lang="bg-BG" sz="2200" dirty="0" smtClean="0"/>
              <a:t>бяха стимулирани </a:t>
            </a:r>
            <a:r>
              <a:rPr lang="bg-BG" sz="2200" dirty="0" smtClean="0"/>
              <a:t>студентите да развиват своя практически и творчески потенциал извън задължително изискващото се от тях съгласно учебните планове за тяхната специалност.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969910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dirty="0" smtClean="0"/>
              <a:t>Проектът не дублираше, а допълваше и подобряваше съществуващите възможности, създадени от националното законодателство, за отпускане на стипендии, награди и помощи на студенти в държавните висши училища със средства от държавния бюджет (Закон за висшето образование, ПМС 90/2000 г.).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dirty="0" smtClean="0"/>
              <a:t>Стипендиите, отпускани по линия на проекта, можеха да се получават независимо от това дали студентите получават стипендии и награди, финансирани със средства от държавния бюджет</a:t>
            </a:r>
            <a:r>
              <a:rPr lang="bg-BG" sz="22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dirty="0" smtClean="0"/>
              <a:t>Допустими кандидати бяха всички студенти в редовна форма на обучение както в държавните, така и в частните висши училища.</a:t>
            </a:r>
            <a:endParaRPr lang="bg-BG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bg-right-no-b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771224"/>
            <a:ext cx="2520280" cy="89011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296614" y="5805264"/>
            <a:ext cx="2475186" cy="836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43808" y="5859849"/>
            <a:ext cx="3384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ПРОЕКТ BG05М2ОР001-2.003-0001 „СТУДЕНТСКИ СТИПЕНДИИ – ФАЗА 1”</a:t>
            </a:r>
          </a:p>
          <a:p>
            <a:pPr algn="ctr"/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финансиран от Оперативна програма „Наука и образование за интелигентен растеж“ 2014-2020, </a:t>
            </a:r>
            <a:r>
              <a:rPr lang="bg-BG" sz="8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съфинансирана</a:t>
            </a:r>
            <a:r>
              <a:rPr lang="bg-BG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Европейския съюз чрез Европейските структурни и инвестиционни фондове </a:t>
            </a:r>
            <a:endParaRPr lang="bg-BG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3548" y="1268760"/>
            <a:ext cx="806489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Специфични цели на проекта: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bg-BG" sz="2200" dirty="0" smtClean="0"/>
              <a:t> Допълване на съществуващата в Република България система за предоставяне на студентски стипендии, награди и кредити с използването на финансиране от Европейския социален фонд.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dirty="0" smtClean="0"/>
              <a:t>- Насърчаване на младите хора да развиват творческия си потенциал и иновативност чрез създаване на атмосфера на академична конкуренция.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dirty="0" smtClean="0"/>
              <a:t>- Създаване на условия за намаляване на съществуващите диспропорции между актуалните потребности на трудовия пазар и профила на обучение във висшите училища.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Ticking clock design template</Template>
  <TotalTime>1689</TotalTime>
  <Words>2312</Words>
  <Application>Microsoft Office PowerPoint</Application>
  <PresentationFormat>On-screen Show (4:3)</PresentationFormat>
  <Paragraphs>306</Paragraphs>
  <Slides>42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Constantia</vt:lpstr>
      <vt:lpstr>PMingLiU</vt:lpstr>
      <vt:lpstr>Times New Roman</vt:lpstr>
      <vt:lpstr>Wingdings 2</vt:lpstr>
      <vt:lpstr>Flow</vt:lpstr>
      <vt:lpstr>Microsoft Excel 97-2003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ВАС ЛИЧНО ВЪЗМОЖНОСТТА ЗА КАНДИДАТСТВАНЕ ЗА СТИПЕНДИЯ ЗА УСПЕХ ПО ПРОЕКТ „СТУДЕНТСКИ СТИПЕНДИИ” МОТИВИРА ЛИ ВИ ЗА УЧЕНЕ И ПОСТИГАНЕ НА ВИСОКИ РЕЗУЛТАТИ В УЧЕБНИЯ ПРОЦЕС? (%)</vt:lpstr>
      <vt:lpstr> ВАС ЛИЧНО ВЪЗМОЖНОСТТА ЗА КАНДИДАТСТВАНЕ ЗА СТИПЕНДИЯ ЗА СПЕЦИАЛНИ ПОСТИЖЕНИЯ ПО ПРОЕКТ „СТУДЕНТСКИ СТИПЕНДИИ” МОТИВИРА ЛИ ВИ ЗА ПОСТИГАНЕ НА ВИСОКИ РЕЗУЛТАТИ В ИЗВЪН УЧЕБНИЯ ПРОЦЕС? (%)</vt:lpstr>
      <vt:lpstr>   СПОРЕД ВАС ВЪЗМОЖНОСТТА ЗА КАНДИДАТСТВАНЕ ЗА СТИПЕНДИЯ ЗА СПЕЦИАЛНИ ПОСТИЖЕНИЯ ПО ПРОЕКТ „СТУДЕНТСКИ СТИПЕНДИИ” МОТИВИРА ЛИ СТУДЕНТИТЕ ЗА ПОСТИГАНЕ НА ВИСОКИ РЕЗУЛТАТИ В ИЗВЪН УЧЕБНИЯ ПРОЦЕС? %)  (сред представителите на ръководства и администрацията на ВУ) </vt:lpstr>
      <vt:lpstr>PowerPoint Presentation</vt:lpstr>
      <vt:lpstr> СПОРЕД ВАС ВЪЗМОЖНОСТТА ЗА ПОЛУЧАВАНЕ НА СТИПЕНДИИ ЗА УСПЕХ ПРИ ОБУЧЕНИЕТО В ТЪЙ НАРЕЧЕНИТЕ ПРИОРИТЕТНИ ПРОФЕСИОНАЛНИ НАПРАВЛЕНИЯ ВОДИ ЛИ ДО ПОВИШАВАНЕ НА ПРИВЛЕКАТЕЛНОСТТА ЗА ОБУЧЕНИЕ НА СТУДЕНТИТЕ В ТЕЗИ НАПРАВЛЕНИЯ? </vt:lpstr>
      <vt:lpstr>PowerPoint Presentation</vt:lpstr>
      <vt:lpstr>КАКВА Е ВАШАТА ОЦЕНКА ЗА ПРОЦЕДУРИТЕ, ПРАВИЛАТА И УСЛОВИЯТА ЗА КАНДИДАТСТВАНЕ ЗА СТИПЕНДИЯ ЗА УСПЕХ И/ИЛИ СПЕЦИАЛНИ ПОСТИЖЕНИЯ? (%)</vt:lpstr>
      <vt:lpstr>СПОРЕД ВАС ВЪЗМОЖНОСТТА ЗА ПОЛУЧАВАНЕ НА СТИПЕНДИИ ЗА УСПЕХ И/ИЛИ СПЕЦИАЛНИ ПОСТИЖЕНИЯ ВОДИ ЛИ ДО ПОВИШАВАНЕ НА КАЧЕСТВОТО НА ОБУЧЕНИЕТО ВЪВ ВИСШЕТО УЧИЛИЩЕ, КЪДЕТО УЧИТЕ? (%)</vt:lpstr>
      <vt:lpstr>ЗА КАКВО ИЗПОЛЗВАХТЕ ОТПУСНАТИТЕ СРЕДСТВА ЗА СТИПЕНДИИ? (%)  (Анкетираните са посочвали повече от 1 отговор.)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Plamen Slavov</dc:creator>
  <cp:lastModifiedBy>Plamen Slavov</cp:lastModifiedBy>
  <cp:revision>198</cp:revision>
  <cp:lastPrinted>2017-04-03T14:19:01Z</cp:lastPrinted>
  <dcterms:created xsi:type="dcterms:W3CDTF">2016-04-12T14:51:31Z</dcterms:created>
  <dcterms:modified xsi:type="dcterms:W3CDTF">2018-03-26T09:05:27Z</dcterms:modified>
</cp:coreProperties>
</file>